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372" r:id="rId2"/>
    <p:sldId id="400" r:id="rId3"/>
    <p:sldId id="281" r:id="rId4"/>
    <p:sldId id="373" r:id="rId5"/>
    <p:sldId id="325" r:id="rId6"/>
    <p:sldId id="326" r:id="rId7"/>
    <p:sldId id="263" r:id="rId8"/>
    <p:sldId id="382" r:id="rId9"/>
    <p:sldId id="365" r:id="rId10"/>
    <p:sldId id="330" r:id="rId11"/>
    <p:sldId id="331" r:id="rId12"/>
    <p:sldId id="335" r:id="rId13"/>
    <p:sldId id="333" r:id="rId14"/>
    <p:sldId id="299" r:id="rId15"/>
    <p:sldId id="284" r:id="rId16"/>
    <p:sldId id="264" r:id="rId17"/>
    <p:sldId id="282" r:id="rId18"/>
    <p:sldId id="285" r:id="rId19"/>
    <p:sldId id="291" r:id="rId20"/>
    <p:sldId id="283" r:id="rId21"/>
    <p:sldId id="292" r:id="rId22"/>
    <p:sldId id="323" r:id="rId23"/>
    <p:sldId id="322" r:id="rId24"/>
    <p:sldId id="315" r:id="rId25"/>
    <p:sldId id="327" r:id="rId26"/>
    <p:sldId id="290" r:id="rId27"/>
    <p:sldId id="379" r:id="rId28"/>
    <p:sldId id="328" r:id="rId29"/>
    <p:sldId id="384" r:id="rId30"/>
    <p:sldId id="329" r:id="rId31"/>
    <p:sldId id="399" r:id="rId32"/>
    <p:sldId id="368" r:id="rId33"/>
    <p:sldId id="374" r:id="rId34"/>
    <p:sldId id="385" r:id="rId35"/>
    <p:sldId id="381" r:id="rId36"/>
    <p:sldId id="336" r:id="rId37"/>
    <p:sldId id="317" r:id="rId38"/>
    <p:sldId id="319" r:id="rId39"/>
    <p:sldId id="318" r:id="rId40"/>
    <p:sldId id="369" r:id="rId41"/>
    <p:sldId id="380" r:id="rId42"/>
    <p:sldId id="340" r:id="rId43"/>
    <p:sldId id="345" r:id="rId44"/>
    <p:sldId id="341" r:id="rId45"/>
    <p:sldId id="343" r:id="rId46"/>
    <p:sldId id="350" r:id="rId47"/>
    <p:sldId id="351" r:id="rId48"/>
    <p:sldId id="355" r:id="rId49"/>
    <p:sldId id="356" r:id="rId50"/>
    <p:sldId id="392" r:id="rId51"/>
    <p:sldId id="354" r:id="rId52"/>
    <p:sldId id="393" r:id="rId53"/>
    <p:sldId id="394" r:id="rId54"/>
    <p:sldId id="397" r:id="rId55"/>
    <p:sldId id="398" r:id="rId56"/>
    <p:sldId id="395" r:id="rId57"/>
    <p:sldId id="396" r:id="rId58"/>
    <p:sldId id="359" r:id="rId59"/>
    <p:sldId id="377" r:id="rId60"/>
    <p:sldId id="378" r:id="rId61"/>
    <p:sldId id="360" r:id="rId62"/>
    <p:sldId id="358" r:id="rId63"/>
    <p:sldId id="361" r:id="rId64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64"/>
  </p:normalViewPr>
  <p:slideViewPr>
    <p:cSldViewPr>
      <p:cViewPr>
        <p:scale>
          <a:sx n="90" d="100"/>
          <a:sy n="90" d="100"/>
        </p:scale>
        <p:origin x="536" y="2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aleschmelar/Desktop/OneDrive/OST%20EU/_Prezentace/Konvergence%20vs.%20divergence%203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mpd_2013-01%20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leschmelar\Desktop\Dropbox\Work%202\Sena&#769;t\celkovy%20vypoc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Konvergence%20za%20100%20let%20-%20v&#253;po&#269;e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Konvergence%20za%20100%20let%20-%20v&#253;po&#269;e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Konvergence%20vs.%20divergence%20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Konvergence%20vs.%20divergence%20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aleschmelar/Downloads/amecoSerieCurrent%20(12).xml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Users/aleschmelar/Desktop/OneDrive/Dropbox%201/Dropbox/Work%202/Sena&#769;t/Konference%20mzdy%204-12/Background%20paper/celkovy%20vypoce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aleschmelar/Downloads/amecoSerieCurrent%20(12).xm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6cb1bae801b19aed/OST%20EU/_Prezentace/mpd_2013-01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List2!$A$18</c:f>
              <c:strCache>
                <c:ptCount val="1"/>
                <c:pt idx="0">
                  <c:v>  ČR v kupní síle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dPt>
            <c:idx val="24"/>
            <c:bubble3D val="0"/>
            <c:spPr>
              <a:ln w="44450">
                <a:solidFill>
                  <a:srgbClr val="00B050"/>
                </a:solidFill>
                <a:prstDash val="sysDot"/>
              </a:ln>
            </c:spPr>
          </c:dPt>
          <c:dPt>
            <c:idx val="25"/>
            <c:bubble3D val="0"/>
            <c:spPr>
              <a:ln w="44450">
                <a:solidFill>
                  <a:srgbClr val="00B050"/>
                </a:solidFill>
                <a:prstDash val="sysDot"/>
              </a:ln>
            </c:spPr>
          </c:dPt>
          <c:cat>
            <c:numRef>
              <c:f>List2!$B$2:$AA$2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List2!$B$18:$AA$18</c:f>
              <c:numCache>
                <c:formatCode>General</c:formatCode>
                <c:ptCount val="26"/>
                <c:pt idx="0">
                  <c:v>0.635127464874566</c:v>
                </c:pt>
                <c:pt idx="1">
                  <c:v>0.62649141909835</c:v>
                </c:pt>
                <c:pt idx="2">
                  <c:v>0.630139182991399</c:v>
                </c:pt>
                <c:pt idx="3">
                  <c:v>0.632626033580188</c:v>
                </c:pt>
                <c:pt idx="4">
                  <c:v>0.658069197363704</c:v>
                </c:pt>
                <c:pt idx="5">
                  <c:v>0.675099734367881</c:v>
                </c:pt>
                <c:pt idx="6">
                  <c:v>0.656826827364308</c:v>
                </c:pt>
                <c:pt idx="7">
                  <c:v>0.632497044295564</c:v>
                </c:pt>
                <c:pt idx="8">
                  <c:v>0.626917853437706</c:v>
                </c:pt>
                <c:pt idx="9">
                  <c:v>0.621546622060329</c:v>
                </c:pt>
                <c:pt idx="10">
                  <c:v>0.643169920807285</c:v>
                </c:pt>
                <c:pt idx="11">
                  <c:v>0.646664775091428</c:v>
                </c:pt>
                <c:pt idx="12">
                  <c:v>0.677954379596497</c:v>
                </c:pt>
                <c:pt idx="13">
                  <c:v>0.696147382539745</c:v>
                </c:pt>
                <c:pt idx="14">
                  <c:v>0.708741447457882</c:v>
                </c:pt>
                <c:pt idx="15">
                  <c:v>0.719047081420934</c:v>
                </c:pt>
                <c:pt idx="16">
                  <c:v>0.748488543703585</c:v>
                </c:pt>
                <c:pt idx="17">
                  <c:v>0.734106116799633</c:v>
                </c:pt>
                <c:pt idx="18">
                  <c:v>0.752418245324837</c:v>
                </c:pt>
                <c:pt idx="19">
                  <c:v>0.736673316827941</c:v>
                </c:pt>
                <c:pt idx="20">
                  <c:v>0.755683362046024</c:v>
                </c:pt>
                <c:pt idx="21">
                  <c:v>0.753661762657573</c:v>
                </c:pt>
                <c:pt idx="22">
                  <c:v>0.756376918113339</c:v>
                </c:pt>
                <c:pt idx="23">
                  <c:v>0.763615333707212</c:v>
                </c:pt>
                <c:pt idx="24">
                  <c:v>0.770921299971299</c:v>
                </c:pt>
                <c:pt idx="25">
                  <c:v>0.77646301792131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List2!$A$8</c:f>
              <c:strCache>
                <c:ptCount val="1"/>
                <c:pt idx="0">
                  <c:v>  EU15 (=100%)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List2!$B$2:$AA$2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List2!$B$8:$AA$8</c:f>
              <c:numCache>
                <c:formatCode>General</c:formatCode>
                <c:ptCount val="26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List2!$A$9</c:f>
              <c:strCache>
                <c:ptCount val="1"/>
                <c:pt idx="0">
                  <c:v>  ČR v běžných cenách (eur)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none"/>
          </c:marker>
          <c:dPt>
            <c:idx val="24"/>
            <c:bubble3D val="0"/>
            <c:spPr>
              <a:ln w="41275">
                <a:solidFill>
                  <a:schemeClr val="accent2"/>
                </a:solidFill>
                <a:prstDash val="sysDot"/>
              </a:ln>
            </c:spPr>
          </c:dPt>
          <c:dPt>
            <c:idx val="25"/>
            <c:bubble3D val="0"/>
            <c:spPr>
              <a:ln w="41275">
                <a:solidFill>
                  <a:schemeClr val="accent2"/>
                </a:solidFill>
                <a:prstDash val="sysDot"/>
              </a:ln>
            </c:spPr>
          </c:dPt>
          <c:cat>
            <c:numRef>
              <c:f>List2!$B$2:$AA$2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List2!$B$9:$AA$9</c:f>
              <c:numCache>
                <c:formatCode>General</c:formatCode>
                <c:ptCount val="26"/>
                <c:pt idx="0">
                  <c:v>0.129640630350133</c:v>
                </c:pt>
                <c:pt idx="1">
                  <c:v>0.125811053356544</c:v>
                </c:pt>
                <c:pt idx="2">
                  <c:v>0.153524964515014</c:v>
                </c:pt>
                <c:pt idx="3">
                  <c:v>0.169058838721539</c:v>
                </c:pt>
                <c:pt idx="4">
                  <c:v>0.181703071635779</c:v>
                </c:pt>
                <c:pt idx="5">
                  <c:v>0.211854633676199</c:v>
                </c:pt>
                <c:pt idx="6">
                  <c:v>0.221318176574838</c:v>
                </c:pt>
                <c:pt idx="7">
                  <c:v>0.236595551111403</c:v>
                </c:pt>
                <c:pt idx="8">
                  <c:v>0.234854112968789</c:v>
                </c:pt>
                <c:pt idx="9">
                  <c:v>0.252299494894699</c:v>
                </c:pt>
                <c:pt idx="10">
                  <c:v>0.278293367023681</c:v>
                </c:pt>
                <c:pt idx="11">
                  <c:v>0.318220902611051</c:v>
                </c:pt>
                <c:pt idx="12">
                  <c:v>0.320921493500161</c:v>
                </c:pt>
                <c:pt idx="13">
                  <c:v>0.341760325175211</c:v>
                </c:pt>
                <c:pt idx="14">
                  <c:v>0.383612206490548</c:v>
                </c:pt>
                <c:pt idx="15">
                  <c:v>0.415347600180018</c:v>
                </c:pt>
                <c:pt idx="16">
                  <c:v>0.438144699856423</c:v>
                </c:pt>
                <c:pt idx="17">
                  <c:v>0.495438812087918</c:v>
                </c:pt>
                <c:pt idx="18">
                  <c:v>0.471280629468212</c:v>
                </c:pt>
                <c:pt idx="19">
                  <c:v>0.471836868111467</c:v>
                </c:pt>
                <c:pt idx="20">
                  <c:v>0.472175116293655</c:v>
                </c:pt>
                <c:pt idx="21">
                  <c:v>0.456213020571748</c:v>
                </c:pt>
                <c:pt idx="22">
                  <c:v>0.437312695268151</c:v>
                </c:pt>
                <c:pt idx="23">
                  <c:v>0.417805284077784</c:v>
                </c:pt>
                <c:pt idx="24">
                  <c:v>0.422213887182954</c:v>
                </c:pt>
                <c:pt idx="25">
                  <c:v>0.423733096331167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9202800"/>
        <c:axId val="-2129199712"/>
      </c:lineChart>
      <c:catAx>
        <c:axId val="-212920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29199712"/>
        <c:crosses val="autoZero"/>
        <c:auto val="1"/>
        <c:lblAlgn val="ctr"/>
        <c:lblOffset val="100"/>
        <c:noMultiLvlLbl val="0"/>
      </c:catAx>
      <c:valAx>
        <c:axId val="-2129199712"/>
        <c:scaling>
          <c:orientation val="minMax"/>
          <c:max val="1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spPr>
          <a:ln>
            <a:noFill/>
          </a:ln>
        </c:spPr>
        <c:crossAx val="-2129202800"/>
        <c:crosses val="autoZero"/>
        <c:crossBetween val="midCat"/>
        <c:majorUnit val="0.1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'[mpd_2013-01 2.xlsx]Sheet1 (2)'!$B$1</c:f>
              <c:strCache>
                <c:ptCount val="1"/>
                <c:pt idx="0">
                  <c:v>Austria </c:v>
                </c:pt>
              </c:strCache>
            </c:strRef>
          </c:tx>
          <c:spPr>
            <a:ln w="412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(2)'!$B$3:$B$64</c:f>
              <c:numCache>
                <c:formatCode>0.0%</c:formatCode>
                <c:ptCount val="62"/>
                <c:pt idx="0">
                  <c:v>0.707103947877007</c:v>
                </c:pt>
                <c:pt idx="1">
                  <c:v>0.74964146841054</c:v>
                </c:pt>
                <c:pt idx="2">
                  <c:v>0.760674367230164</c:v>
                </c:pt>
                <c:pt idx="3">
                  <c:v>0.74317633553537</c:v>
                </c:pt>
                <c:pt idx="4">
                  <c:v>0.740305930936083</c:v>
                </c:pt>
                <c:pt idx="5">
                  <c:v>0.778630706083007</c:v>
                </c:pt>
                <c:pt idx="6">
                  <c:v>0.815906128219781</c:v>
                </c:pt>
                <c:pt idx="7">
                  <c:v>0.840001182842647</c:v>
                </c:pt>
                <c:pt idx="8">
                  <c:v>0.857967787263948</c:v>
                </c:pt>
                <c:pt idx="9">
                  <c:v>0.872911726407543</c:v>
                </c:pt>
                <c:pt idx="10">
                  <c:v>0.856432213773881</c:v>
                </c:pt>
                <c:pt idx="11">
                  <c:v>0.86939391401233</c:v>
                </c:pt>
                <c:pt idx="12">
                  <c:v>0.876123571199217</c:v>
                </c:pt>
                <c:pt idx="13">
                  <c:v>0.863348782415498</c:v>
                </c:pt>
                <c:pt idx="14">
                  <c:v>0.865076950757523</c:v>
                </c:pt>
                <c:pt idx="15">
                  <c:v>0.868079699364742</c:v>
                </c:pt>
                <c:pt idx="16">
                  <c:v>0.858505809695094</c:v>
                </c:pt>
                <c:pt idx="17">
                  <c:v>0.875507837492974</c:v>
                </c:pt>
                <c:pt idx="18">
                  <c:v>0.872186142845071</c:v>
                </c:pt>
                <c:pt idx="19">
                  <c:v>0.868155565428691</c:v>
                </c:pt>
                <c:pt idx="20">
                  <c:v>0.876382981735699</c:v>
                </c:pt>
                <c:pt idx="21">
                  <c:v>0.898103159724036</c:v>
                </c:pt>
                <c:pt idx="22">
                  <c:v>0.918061129064639</c:v>
                </c:pt>
                <c:pt idx="23">
                  <c:v>0.93680526678899</c:v>
                </c:pt>
                <c:pt idx="24">
                  <c:v>0.930796310412506</c:v>
                </c:pt>
                <c:pt idx="25">
                  <c:v>0.950000806835844</c:v>
                </c:pt>
                <c:pt idx="26">
                  <c:v>0.957951276092747</c:v>
                </c:pt>
                <c:pt idx="27">
                  <c:v>0.962910561686543</c:v>
                </c:pt>
                <c:pt idx="28">
                  <c:v>0.983249673501778</c:v>
                </c:pt>
                <c:pt idx="29">
                  <c:v>0.95549844927746</c:v>
                </c:pt>
                <c:pt idx="30">
                  <c:v>0.974147613573497</c:v>
                </c:pt>
                <c:pt idx="31">
                  <c:v>0.985759196048633</c:v>
                </c:pt>
                <c:pt idx="32">
                  <c:v>0.983074209750323</c:v>
                </c:pt>
                <c:pt idx="33">
                  <c:v>0.994587439191552</c:v>
                </c:pt>
                <c:pt idx="34">
                  <c:v>1.007608965514031</c:v>
                </c:pt>
                <c:pt idx="35">
                  <c:v>0.985667411241593</c:v>
                </c:pt>
                <c:pt idx="36">
                  <c:v>0.983739923241109</c:v>
                </c:pt>
                <c:pt idx="37">
                  <c:v>0.980511146273031</c:v>
                </c:pt>
                <c:pt idx="38">
                  <c:v>0.972144611369349</c:v>
                </c:pt>
                <c:pt idx="39">
                  <c:v>0.9661237153817</c:v>
                </c:pt>
                <c:pt idx="40">
                  <c:v>0.976636903346609</c:v>
                </c:pt>
                <c:pt idx="41">
                  <c:v>1.006073938368146</c:v>
                </c:pt>
                <c:pt idx="42">
                  <c:v>1.016093893559936</c:v>
                </c:pt>
                <c:pt idx="43">
                  <c:v>1.018323491553713</c:v>
                </c:pt>
                <c:pt idx="44">
                  <c:v>1.02001077294255</c:v>
                </c:pt>
                <c:pt idx="45">
                  <c:v>1.010602223635441</c:v>
                </c:pt>
                <c:pt idx="46">
                  <c:v>1.016413970668933</c:v>
                </c:pt>
                <c:pt idx="47">
                  <c:v>1.02564731088104</c:v>
                </c:pt>
                <c:pt idx="48">
                  <c:v>1.019486702841218</c:v>
                </c:pt>
                <c:pt idx="49">
                  <c:v>1.031651858559174</c:v>
                </c:pt>
                <c:pt idx="50">
                  <c:v>1.040883497927318</c:v>
                </c:pt>
                <c:pt idx="51">
                  <c:v>1.041274877610406</c:v>
                </c:pt>
                <c:pt idx="52">
                  <c:v>1.03273157496519</c:v>
                </c:pt>
                <c:pt idx="53">
                  <c:v>1.04150735012506</c:v>
                </c:pt>
                <c:pt idx="54">
                  <c:v>1.04118366110069</c:v>
                </c:pt>
                <c:pt idx="55">
                  <c:v>1.047077361951821</c:v>
                </c:pt>
                <c:pt idx="56">
                  <c:v>1.05640608198747</c:v>
                </c:pt>
                <c:pt idx="57">
                  <c:v>1.067405514811052</c:v>
                </c:pt>
                <c:pt idx="58">
                  <c:v>1.080289058447562</c:v>
                </c:pt>
                <c:pt idx="59">
                  <c:v>1.098661768287253</c:v>
                </c:pt>
                <c:pt idx="60">
                  <c:v>1.107513993609142</c:v>
                </c:pt>
                <c:pt idx="61">
                  <c:v>1.105662787756317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'[mpd_2013-01 2.xlsx]Sheet1 (2)'!$C$1</c:f>
              <c:strCache>
                <c:ptCount val="1"/>
                <c:pt idx="0">
                  <c:v>12 W. Europe</c:v>
                </c:pt>
              </c:strCache>
            </c:strRef>
          </c:tx>
          <c:spPr>
            <a:ln w="41275" cap="rnd">
              <a:solidFill>
                <a:schemeClr val="accent5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(2)'!$C$3:$C$64</c:f>
              <c:numCache>
                <c:formatCode>0.0%</c:formatCode>
                <c:ptCount val="6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  <c:pt idx="27">
                  <c:v>1.0</c:v>
                </c:pt>
                <c:pt idx="28">
                  <c:v>1.0</c:v>
                </c:pt>
                <c:pt idx="29">
                  <c:v>1.0</c:v>
                </c:pt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3">
                  <c:v>1.0</c:v>
                </c:pt>
                <c:pt idx="34">
                  <c:v>1.0</c:v>
                </c:pt>
                <c:pt idx="35">
                  <c:v>1.0</c:v>
                </c:pt>
                <c:pt idx="36">
                  <c:v>1.0</c:v>
                </c:pt>
                <c:pt idx="37">
                  <c:v>1.0</c:v>
                </c:pt>
                <c:pt idx="38">
                  <c:v>1.0</c:v>
                </c:pt>
                <c:pt idx="39">
                  <c:v>1.0</c:v>
                </c:pt>
                <c:pt idx="40">
                  <c:v>1.0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'[mpd_2013-01 2.xlsx]Sheet1 (2)'!$D$1</c:f>
              <c:strCache>
                <c:ptCount val="1"/>
                <c:pt idx="0">
                  <c:v>Ireland </c:v>
                </c:pt>
              </c:strCache>
            </c:strRef>
          </c:tx>
          <c:spPr>
            <a:ln w="412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(2)'!$D$3:$D$64</c:f>
              <c:numCache>
                <c:formatCode>0.0%</c:formatCode>
                <c:ptCount val="62"/>
                <c:pt idx="0">
                  <c:v>0.730942017135407</c:v>
                </c:pt>
                <c:pt idx="1">
                  <c:v>0.698430515421648</c:v>
                </c:pt>
                <c:pt idx="2">
                  <c:v>0.680886975802234</c:v>
                </c:pt>
                <c:pt idx="3">
                  <c:v>0.682332191683117</c:v>
                </c:pt>
                <c:pt idx="4">
                  <c:v>0.670474094130662</c:v>
                </c:pt>
                <c:pt idx="5">
                  <c:v>0.64857351191031</c:v>
                </c:pt>
                <c:pt idx="6">
                  <c:v>0.632959927018686</c:v>
                </c:pt>
                <c:pt idx="7">
                  <c:v>0.606578936744902</c:v>
                </c:pt>
                <c:pt idx="8">
                  <c:v>0.587505642674363</c:v>
                </c:pt>
                <c:pt idx="9">
                  <c:v>0.571852548529803</c:v>
                </c:pt>
                <c:pt idx="10">
                  <c:v>0.571543521963039</c:v>
                </c:pt>
                <c:pt idx="11">
                  <c:v>0.571118711605053</c:v>
                </c:pt>
                <c:pt idx="12">
                  <c:v>0.578573526480875</c:v>
                </c:pt>
                <c:pt idx="13">
                  <c:v>0.575932076817347</c:v>
                </c:pt>
                <c:pt idx="14">
                  <c:v>0.580399922255646</c:v>
                </c:pt>
                <c:pt idx="15">
                  <c:v>0.571958654457847</c:v>
                </c:pt>
                <c:pt idx="16">
                  <c:v>0.560723458886605</c:v>
                </c:pt>
                <c:pt idx="17">
                  <c:v>0.548297414314903</c:v>
                </c:pt>
                <c:pt idx="18">
                  <c:v>0.562611585972987</c:v>
                </c:pt>
                <c:pt idx="19">
                  <c:v>0.581043054413943</c:v>
                </c:pt>
                <c:pt idx="20">
                  <c:v>0.584442549363889</c:v>
                </c:pt>
                <c:pt idx="21">
                  <c:v>0.571200677061443</c:v>
                </c:pt>
                <c:pt idx="22">
                  <c:v>0.571856187489842</c:v>
                </c:pt>
                <c:pt idx="23">
                  <c:v>0.579514769252314</c:v>
                </c:pt>
                <c:pt idx="24">
                  <c:v>0.568918751167115</c:v>
                </c:pt>
                <c:pt idx="25">
                  <c:v>0.573893129745796</c:v>
                </c:pt>
                <c:pt idx="26">
                  <c:v>0.60178507647306</c:v>
                </c:pt>
                <c:pt idx="27">
                  <c:v>0.576317457371095</c:v>
                </c:pt>
                <c:pt idx="28">
                  <c:v>0.600380987387718</c:v>
                </c:pt>
                <c:pt idx="29">
                  <c:v>0.619192484810089</c:v>
                </c:pt>
                <c:pt idx="30">
                  <c:v>0.606050431809821</c:v>
                </c:pt>
                <c:pt idx="31">
                  <c:v>0.61188945575545</c:v>
                </c:pt>
                <c:pt idx="32">
                  <c:v>0.624625726234248</c:v>
                </c:pt>
                <c:pt idx="33">
                  <c:v>0.628425617860368</c:v>
                </c:pt>
                <c:pt idx="34">
                  <c:v>0.61180057587199</c:v>
                </c:pt>
                <c:pt idx="35">
                  <c:v>0.618153207015653</c:v>
                </c:pt>
                <c:pt idx="36">
                  <c:v>0.620550137848415</c:v>
                </c:pt>
                <c:pt idx="37">
                  <c:v>0.602371516641976</c:v>
                </c:pt>
                <c:pt idx="38">
                  <c:v>0.615710146479141</c:v>
                </c:pt>
                <c:pt idx="39">
                  <c:v>0.62760981925115</c:v>
                </c:pt>
                <c:pt idx="40">
                  <c:v>0.649493086283692</c:v>
                </c:pt>
                <c:pt idx="41">
                  <c:v>0.703747664355546</c:v>
                </c:pt>
                <c:pt idx="42">
                  <c:v>0.704493098820502</c:v>
                </c:pt>
                <c:pt idx="43">
                  <c:v>0.718018636038838</c:v>
                </c:pt>
                <c:pt idx="44">
                  <c:v>0.737271230165522</c:v>
                </c:pt>
                <c:pt idx="45">
                  <c:v>0.754446865628153</c:v>
                </c:pt>
                <c:pt idx="46">
                  <c:v>0.808155336182006</c:v>
                </c:pt>
                <c:pt idx="47">
                  <c:v>0.8525080243228</c:v>
                </c:pt>
                <c:pt idx="48">
                  <c:v>0.908460482021973</c:v>
                </c:pt>
                <c:pt idx="49">
                  <c:v>0.943902951430027</c:v>
                </c:pt>
                <c:pt idx="50">
                  <c:v>1.000375805960692</c:v>
                </c:pt>
                <c:pt idx="51">
                  <c:v>1.044508575295152</c:v>
                </c:pt>
                <c:pt idx="52">
                  <c:v>1.064716573245521</c:v>
                </c:pt>
                <c:pt idx="53">
                  <c:v>1.102967262500202</c:v>
                </c:pt>
                <c:pt idx="54">
                  <c:v>1.120956943170728</c:v>
                </c:pt>
                <c:pt idx="55">
                  <c:v>1.12506584151395</c:v>
                </c:pt>
                <c:pt idx="56">
                  <c:v>1.139008932028695</c:v>
                </c:pt>
                <c:pt idx="57">
                  <c:v>1.140437586627603</c:v>
                </c:pt>
                <c:pt idx="58">
                  <c:v>1.142207297431093</c:v>
                </c:pt>
                <c:pt idx="59">
                  <c:v>1.087874454396284</c:v>
                </c:pt>
                <c:pt idx="60">
                  <c:v>1.046220886018751</c:v>
                </c:pt>
                <c:pt idx="61">
                  <c:v>1.01010273602965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'[mpd_2013-01 2.xlsx]Sheet1 (2)'!$E$1</c:f>
              <c:strCache>
                <c:ptCount val="1"/>
                <c:pt idx="0">
                  <c:v>Czecho-slovakia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(2)'!$E$3:$E$64</c:f>
              <c:numCache>
                <c:formatCode>0.0%</c:formatCode>
                <c:ptCount val="62"/>
                <c:pt idx="0">
                  <c:v>0.69984367738909</c:v>
                </c:pt>
                <c:pt idx="1">
                  <c:v>0.7080868114888</c:v>
                </c:pt>
                <c:pt idx="2">
                  <c:v>0.676979475276817</c:v>
                </c:pt>
                <c:pt idx="3">
                  <c:v>0.673942057131362</c:v>
                </c:pt>
                <c:pt idx="4">
                  <c:v>0.63422146973902</c:v>
                </c:pt>
                <c:pt idx="5">
                  <c:v>0.624230467946957</c:v>
                </c:pt>
                <c:pt idx="6">
                  <c:v>0.633222485950725</c:v>
                </c:pt>
                <c:pt idx="7">
                  <c:v>0.639734684253843</c:v>
                </c:pt>
                <c:pt idx="8">
                  <c:v>0.648375164913291</c:v>
                </c:pt>
                <c:pt idx="9">
                  <c:v>0.681281505579714</c:v>
                </c:pt>
                <c:pt idx="10">
                  <c:v>0.676498691311183</c:v>
                </c:pt>
                <c:pt idx="11">
                  <c:v>0.681309161690634</c:v>
                </c:pt>
                <c:pt idx="12">
                  <c:v>0.675476459709122</c:v>
                </c:pt>
                <c:pt idx="13">
                  <c:v>0.658870307709415</c:v>
                </c:pt>
                <c:pt idx="14">
                  <c:v>0.622327655393615</c:v>
                </c:pt>
                <c:pt idx="15">
                  <c:v>0.61632884139741</c:v>
                </c:pt>
                <c:pt idx="16">
                  <c:v>0.614142249963585</c:v>
                </c:pt>
                <c:pt idx="17">
                  <c:v>0.619545278034587</c:v>
                </c:pt>
                <c:pt idx="18">
                  <c:v>0.626986173246145</c:v>
                </c:pt>
                <c:pt idx="19">
                  <c:v>0.626652752785129</c:v>
                </c:pt>
                <c:pt idx="20">
                  <c:v>0.609832961011322</c:v>
                </c:pt>
                <c:pt idx="21">
                  <c:v>0.595791110076667</c:v>
                </c:pt>
                <c:pt idx="22">
                  <c:v>0.599283206799853</c:v>
                </c:pt>
                <c:pt idx="23">
                  <c:v>0.596528105814349</c:v>
                </c:pt>
                <c:pt idx="24">
                  <c:v>0.583374985543515</c:v>
                </c:pt>
                <c:pt idx="25">
                  <c:v>0.590223428560848</c:v>
                </c:pt>
                <c:pt idx="26">
                  <c:v>0.608616504211659</c:v>
                </c:pt>
                <c:pt idx="27">
                  <c:v>0.588839183099455</c:v>
                </c:pt>
                <c:pt idx="28">
                  <c:v>0.596380370265187</c:v>
                </c:pt>
                <c:pt idx="29">
                  <c:v>0.584410781396122</c:v>
                </c:pt>
                <c:pt idx="30">
                  <c:v>0.565333173817934</c:v>
                </c:pt>
                <c:pt idx="31">
                  <c:v>0.571861570461499</c:v>
                </c:pt>
                <c:pt idx="32">
                  <c:v>0.567035041301116</c:v>
                </c:pt>
                <c:pt idx="33">
                  <c:v>0.573156770239016</c:v>
                </c:pt>
                <c:pt idx="34">
                  <c:v>0.570322758483373</c:v>
                </c:pt>
                <c:pt idx="35">
                  <c:v>0.56790597027491</c:v>
                </c:pt>
                <c:pt idx="36">
                  <c:v>0.557949200085536</c:v>
                </c:pt>
                <c:pt idx="37">
                  <c:v>0.553116138241462</c:v>
                </c:pt>
                <c:pt idx="38">
                  <c:v>0.541774964262542</c:v>
                </c:pt>
                <c:pt idx="39">
                  <c:v>0.534056160480294</c:v>
                </c:pt>
                <c:pt idx="40">
                  <c:v>0.523410576188197</c:v>
                </c:pt>
                <c:pt idx="41">
                  <c:v>0.506928797070103</c:v>
                </c:pt>
                <c:pt idx="42">
                  <c:v>0.437842541235778</c:v>
                </c:pt>
                <c:pt idx="43">
                  <c:v>0.424326193324164</c:v>
                </c:pt>
                <c:pt idx="44">
                  <c:v>0.428399818041816</c:v>
                </c:pt>
                <c:pt idx="45">
                  <c:v>0.429905863440381</c:v>
                </c:pt>
                <c:pt idx="46">
                  <c:v>0.446849327464179</c:v>
                </c:pt>
                <c:pt idx="47">
                  <c:v>0.463983752112015</c:v>
                </c:pt>
                <c:pt idx="48">
                  <c:v>0.454759879160885</c:v>
                </c:pt>
                <c:pt idx="49">
                  <c:v>0.449347911317567</c:v>
                </c:pt>
                <c:pt idx="50">
                  <c:v>0.443879316436675</c:v>
                </c:pt>
                <c:pt idx="51">
                  <c:v>0.44359463394381</c:v>
                </c:pt>
                <c:pt idx="52">
                  <c:v>0.451370364991151</c:v>
                </c:pt>
                <c:pt idx="53">
                  <c:v>0.461656456717272</c:v>
                </c:pt>
                <c:pt idx="54">
                  <c:v>0.477073071121284</c:v>
                </c:pt>
                <c:pt idx="55">
                  <c:v>0.490976060814513</c:v>
                </c:pt>
                <c:pt idx="56">
                  <c:v>0.516785167755287</c:v>
                </c:pt>
                <c:pt idx="57">
                  <c:v>0.541666435747734</c:v>
                </c:pt>
                <c:pt idx="58">
                  <c:v>0.567590009428005</c:v>
                </c:pt>
                <c:pt idx="59">
                  <c:v>0.592201609729783</c:v>
                </c:pt>
                <c:pt idx="60">
                  <c:v>0.591202480247207</c:v>
                </c:pt>
                <c:pt idx="61">
                  <c:v>0.597444605111514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3501344"/>
        <c:axId val="-2124300080"/>
      </c:lineChart>
      <c:catAx>
        <c:axId val="-21235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4300080"/>
        <c:crosses val="autoZero"/>
        <c:auto val="1"/>
        <c:lblAlgn val="ctr"/>
        <c:lblOffset val="100"/>
        <c:noMultiLvlLbl val="0"/>
      </c:catAx>
      <c:valAx>
        <c:axId val="-212430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50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858218599868"/>
          <c:y val="0.0207620751473387"/>
          <c:w val="0.924263817899954"/>
          <c:h val="0.49254673840167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D98D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 GDP běžné ceny'!$A$6:$A$25</c:f>
              <c:strCache>
                <c:ptCount val="19"/>
                <c:pt idx="0">
                  <c:v>Zpracovatelský průmysl</c:v>
                </c:pt>
                <c:pt idx="1">
                  <c:v>Velko- a maloobchod; opravy, údržba motorových vozidel</c:v>
                </c:pt>
                <c:pt idx="2">
                  <c:v>Činnosti v oblasti nemovitostí</c:v>
                </c:pt>
                <c:pt idx="3">
                  <c:v>Veřejná správa a obrana; povinné sociální zabezpečení</c:v>
                </c:pt>
                <c:pt idx="4">
                  <c:v>Doprava a skladování</c:v>
                </c:pt>
                <c:pt idx="5">
                  <c:v>Stavebnictví</c:v>
                </c:pt>
                <c:pt idx="6">
                  <c:v>Profesní, vědecké a technické činnosti</c:v>
                </c:pt>
                <c:pt idx="7">
                  <c:v>Informační a komunikační činnosti</c:v>
                </c:pt>
                <c:pt idx="8">
                  <c:v>Peněžnictví a pojišťovnictví</c:v>
                </c:pt>
                <c:pt idx="9">
                  <c:v>Vzdělávání</c:v>
                </c:pt>
                <c:pt idx="10">
                  <c:v>Zdravotní a sociální péče</c:v>
                </c:pt>
                <c:pt idx="11">
                  <c:v>Výroba a rozvod elektřiny, plynu, tepla a klimatizovaného vzduchu</c:v>
                </c:pt>
                <c:pt idx="12">
                  <c:v>Zemědělství, lesnictví a rybářství</c:v>
                </c:pt>
                <c:pt idx="13">
                  <c:v>Ubytování, stravování a pohostinství</c:v>
                </c:pt>
                <c:pt idx="14">
                  <c:v>Administrativní a podpůrné činnosti</c:v>
                </c:pt>
                <c:pt idx="15">
                  <c:v>Ostatní činnosti</c:v>
                </c:pt>
                <c:pt idx="16">
                  <c:v>Zásobování vodou</c:v>
                </c:pt>
                <c:pt idx="17">
                  <c:v>Kulturní, zábavní a rekreační činnosti</c:v>
                </c:pt>
                <c:pt idx="18">
                  <c:v>Těžba a dobývání</c:v>
                </c:pt>
              </c:strCache>
            </c:strRef>
          </c:cat>
          <c:val>
            <c:numRef>
              <c:f>'1 GDP běžné ceny'!$M$6:$M$25</c:f>
              <c:numCache>
                <c:formatCode>0%</c:formatCode>
                <c:ptCount val="19"/>
                <c:pt idx="0">
                  <c:v>0.265815108508561</c:v>
                </c:pt>
                <c:pt idx="1">
                  <c:v>0.103050191888496</c:v>
                </c:pt>
                <c:pt idx="2">
                  <c:v>0.0827991857578169</c:v>
                </c:pt>
                <c:pt idx="3">
                  <c:v>0.0624592126709696</c:v>
                </c:pt>
                <c:pt idx="4">
                  <c:v>0.0570682820091696</c:v>
                </c:pt>
                <c:pt idx="5">
                  <c:v>0.0558390854923167</c:v>
                </c:pt>
                <c:pt idx="6">
                  <c:v>0.0494674432816201</c:v>
                </c:pt>
                <c:pt idx="7">
                  <c:v>0.0491906860156395</c:v>
                </c:pt>
                <c:pt idx="8">
                  <c:v>0.045048924044526</c:v>
                </c:pt>
                <c:pt idx="9">
                  <c:v>0.0428654726246342</c:v>
                </c:pt>
                <c:pt idx="10">
                  <c:v>0.0424419069120322</c:v>
                </c:pt>
                <c:pt idx="11">
                  <c:v>0.0385216545052555</c:v>
                </c:pt>
                <c:pt idx="12">
                  <c:v>0.0270441390229301</c:v>
                </c:pt>
                <c:pt idx="13">
                  <c:v>0.0195348610403583</c:v>
                </c:pt>
                <c:pt idx="14">
                  <c:v>0.0177972819168307</c:v>
                </c:pt>
                <c:pt idx="15">
                  <c:v>0.0120849808215255</c:v>
                </c:pt>
                <c:pt idx="16">
                  <c:v>0.0112300680298929</c:v>
                </c:pt>
                <c:pt idx="17">
                  <c:v>0.00954384592479465</c:v>
                </c:pt>
                <c:pt idx="18">
                  <c:v>0.00819766953263039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9"/>
        <c:axId val="-2130672208"/>
        <c:axId val="-2122447872"/>
      </c:barChart>
      <c:catAx>
        <c:axId val="-2130672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ysClr val="windowText" lastClr="000000">
                <a:alpha val="25000"/>
              </a:sysClr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-2122447872"/>
        <c:crosses val="autoZero"/>
        <c:auto val="1"/>
        <c:lblAlgn val="ctr"/>
        <c:lblOffset val="0"/>
        <c:noMultiLvlLbl val="0"/>
      </c:catAx>
      <c:valAx>
        <c:axId val="-212244787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>
                  <a:alpha val="10000"/>
                </a:sysClr>
              </a:solidFill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noFill/>
          </a:ln>
        </c:spPr>
        <c:crossAx val="-2130672208"/>
        <c:crosses val="autoZero"/>
        <c:crossBetween val="between"/>
      </c:valAx>
      <c:spPr>
        <a:ln>
          <a:solidFill>
            <a:srgbClr val="4F81BD">
              <a:alpha val="1000"/>
            </a:srgb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solidFill>
            <a:schemeClr val="tx1">
              <a:lumMod val="75000"/>
              <a:lumOff val="2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'Mzdy+Produktivita'!$A$21</c:f>
              <c:strCache>
                <c:ptCount val="1"/>
                <c:pt idx="0">
                  <c:v>  Minimální mzda</c:v>
                </c:pt>
              </c:strCache>
            </c:strRef>
          </c:tx>
          <c:spPr>
            <a:ln w="12700" cap="rnd">
              <a:solidFill>
                <a:schemeClr val="accent1">
                  <a:shade val="65000"/>
                </a:schemeClr>
              </a:solidFill>
              <a:prstDash val="lgDash"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cat>
            <c:numRef>
              <c:f>'Mzdy+Produktivita'!$J$20:$T$20</c:f>
              <c:numCache>
                <c:formatCode>General</c:formatCode>
                <c:ptCount val="11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</c:numCache>
            </c:numRef>
          </c:cat>
          <c:val>
            <c:numRef>
              <c:f>'Mzdy+Produktivita'!$J$21:$T$21</c:f>
              <c:numCache>
                <c:formatCode>General</c:formatCode>
                <c:ptCount val="11"/>
                <c:pt idx="0">
                  <c:v>1.0</c:v>
                </c:pt>
                <c:pt idx="1">
                  <c:v>1.052392601163512</c:v>
                </c:pt>
                <c:pt idx="2">
                  <c:v>1.081740344916976</c:v>
                </c:pt>
                <c:pt idx="3">
                  <c:v>1.112049247758761</c:v>
                </c:pt>
                <c:pt idx="4">
                  <c:v>1.04614228340814</c:v>
                </c:pt>
                <c:pt idx="5">
                  <c:v>1.035784439070527</c:v>
                </c:pt>
                <c:pt idx="6">
                  <c:v>1.02047728</c:v>
                </c:pt>
                <c:pt idx="7">
                  <c:v>1.00116683319027</c:v>
                </c:pt>
                <c:pt idx="8">
                  <c:v>0.968897819518452</c:v>
                </c:pt>
                <c:pt idx="9">
                  <c:v>0.955520531777807</c:v>
                </c:pt>
                <c:pt idx="10">
                  <c:v>1.01119578182602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'Mzdy+Produktivita'!$A$22</c:f>
              <c:strCache>
                <c:ptCount val="1"/>
                <c:pt idx="0">
                  <c:v>  Průměrná mzda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'Mzdy+Produktivita'!$J$20:$T$20</c:f>
              <c:numCache>
                <c:formatCode>General</c:formatCode>
                <c:ptCount val="11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</c:numCache>
            </c:numRef>
          </c:cat>
          <c:val>
            <c:numRef>
              <c:f>'Mzdy+Produktivita'!$J$22:$T$22</c:f>
              <c:numCache>
                <c:formatCode>General</c:formatCode>
                <c:ptCount val="11"/>
                <c:pt idx="0">
                  <c:v>1.0</c:v>
                </c:pt>
                <c:pt idx="1">
                  <c:v>1.03068605996676</c:v>
                </c:pt>
                <c:pt idx="2">
                  <c:v>1.071436382213704</c:v>
                </c:pt>
                <c:pt idx="3">
                  <c:v>1.117492183180024</c:v>
                </c:pt>
                <c:pt idx="4">
                  <c:v>1.133278879875687</c:v>
                </c:pt>
                <c:pt idx="5">
                  <c:v>1.159407262938981</c:v>
                </c:pt>
                <c:pt idx="6">
                  <c:v>1.167717907122867</c:v>
                </c:pt>
                <c:pt idx="7">
                  <c:v>1.173992928174566</c:v>
                </c:pt>
                <c:pt idx="8">
                  <c:v>1.164586360647275</c:v>
                </c:pt>
                <c:pt idx="9">
                  <c:v>1.149011251164332</c:v>
                </c:pt>
                <c:pt idx="10">
                  <c:v>1.172179572468776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'Mzdy+Produktivita'!$A$23</c:f>
              <c:strCache>
                <c:ptCount val="1"/>
                <c:pt idx="0">
                  <c:v>  HDP na hlavu</c:v>
                </c:pt>
              </c:strCache>
            </c:strRef>
          </c:tx>
          <c:spPr>
            <a:ln w="127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'Mzdy+Produktivita'!$J$20:$T$20</c:f>
              <c:numCache>
                <c:formatCode>General</c:formatCode>
                <c:ptCount val="11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  <c:pt idx="9">
                  <c:v>2013.0</c:v>
                </c:pt>
                <c:pt idx="10">
                  <c:v>2014.0</c:v>
                </c:pt>
              </c:numCache>
            </c:numRef>
          </c:cat>
          <c:val>
            <c:numRef>
              <c:f>'Mzdy+Produktivita'!$J$23:$T$23</c:f>
              <c:numCache>
                <c:formatCode>General</c:formatCode>
                <c:ptCount val="11"/>
                <c:pt idx="0">
                  <c:v>1.0</c:v>
                </c:pt>
                <c:pt idx="1">
                  <c:v>1.061596855905047</c:v>
                </c:pt>
                <c:pt idx="2">
                  <c:v>1.130999721424213</c:v>
                </c:pt>
                <c:pt idx="3">
                  <c:v>1.187056048890516</c:v>
                </c:pt>
                <c:pt idx="4">
                  <c:v>1.206728333450569</c:v>
                </c:pt>
                <c:pt idx="5">
                  <c:v>1.141537261138306</c:v>
                </c:pt>
                <c:pt idx="6">
                  <c:v>1.164876272377088</c:v>
                </c:pt>
                <c:pt idx="7">
                  <c:v>1.190080718806097</c:v>
                </c:pt>
                <c:pt idx="8">
                  <c:v>1.179042424396422</c:v>
                </c:pt>
                <c:pt idx="9">
                  <c:v>1.170610471412825</c:v>
                </c:pt>
                <c:pt idx="10">
                  <c:v>1.19247107878241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329984"/>
        <c:axId val="-2124333184"/>
      </c:lineChart>
      <c:catAx>
        <c:axId val="-212432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pPr>
            <a:endParaRPr lang="en-US"/>
          </a:p>
        </c:txPr>
        <c:crossAx val="-2124333184"/>
        <c:crosses val="autoZero"/>
        <c:auto val="1"/>
        <c:lblAlgn val="ctr"/>
        <c:lblOffset val="100"/>
        <c:noMultiLvlLbl val="0"/>
      </c:catAx>
      <c:valAx>
        <c:axId val="-2124333184"/>
        <c:scaling>
          <c:orientation val="minMax"/>
          <c:max val="1.25"/>
          <c:min val="0.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pPr>
            <a:endParaRPr lang="en-US"/>
          </a:p>
        </c:txPr>
        <c:crossAx val="-2124329984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charset="0"/>
              <a:ea typeface="Calibri Light" charset="0"/>
              <a:cs typeface="Calibri Light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'[Konvergence za 100 let - výpočet.xlsx]Sheet2'!$N$2</c:f>
              <c:strCache>
                <c:ptCount val="1"/>
                <c:pt idx="0">
                  <c:v>  EU15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výpočet.xlsx]Sheet2'!$A$4:$A$23</c:f>
              <c:numCache>
                <c:formatCode>General</c:formatCode>
                <c:ptCount val="20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</c:numCache>
            </c:numRef>
          </c:cat>
          <c:val>
            <c:numRef>
              <c:f>'[Konvergence za 100 let - výpočet.xlsx]Sheet2'!$N$4:$N$23</c:f>
              <c:numCache>
                <c:formatCode>General</c:formatCode>
                <c:ptCount val="20"/>
                <c:pt idx="0">
                  <c:v>25.85244520731737</c:v>
                </c:pt>
                <c:pt idx="1">
                  <c:v>26.41409742009697</c:v>
                </c:pt>
                <c:pt idx="2">
                  <c:v>26.99179680615579</c:v>
                </c:pt>
                <c:pt idx="3">
                  <c:v>27.53220878619963</c:v>
                </c:pt>
                <c:pt idx="4">
                  <c:v>27.98279226816256</c:v>
                </c:pt>
                <c:pt idx="5">
                  <c:v>28.39605412859664</c:v>
                </c:pt>
                <c:pt idx="6">
                  <c:v>28.80184000731305</c:v>
                </c:pt>
                <c:pt idx="7">
                  <c:v>29.16086041923533</c:v>
                </c:pt>
                <c:pt idx="8">
                  <c:v>30.1523657906683</c:v>
                </c:pt>
                <c:pt idx="9">
                  <c:v>29.53878537448474</c:v>
                </c:pt>
                <c:pt idx="10">
                  <c:v>30.09785370371054</c:v>
                </c:pt>
                <c:pt idx="11">
                  <c:v>29.87253709768799</c:v>
                </c:pt>
                <c:pt idx="12">
                  <c:v>30.23327507854917</c:v>
                </c:pt>
                <c:pt idx="13">
                  <c:v>30.32797702825074</c:v>
                </c:pt>
                <c:pt idx="14">
                  <c:v>30.41317695036332</c:v>
                </c:pt>
                <c:pt idx="15">
                  <c:v>30.35508299566966</c:v>
                </c:pt>
                <c:pt idx="16">
                  <c:v>30.53912541507702</c:v>
                </c:pt>
                <c:pt idx="17">
                  <c:v>30.68466911433644</c:v>
                </c:pt>
                <c:pt idx="18">
                  <c:v>30.90866723809772</c:v>
                </c:pt>
                <c:pt idx="19">
                  <c:v>31.19093441950412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'[Konvergence za 100 let - výpočet.xlsx]Sheet2'!$O$2</c:f>
              <c:strCache>
                <c:ptCount val="1"/>
                <c:pt idx="0">
                  <c:v>  CZ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výpočet.xlsx]Sheet2'!$A$4:$A$23</c:f>
              <c:numCache>
                <c:formatCode>General</c:formatCode>
                <c:ptCount val="20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</c:numCache>
            </c:numRef>
          </c:cat>
          <c:val>
            <c:numRef>
              <c:f>'[Konvergence za 100 let - výpočet.xlsx]Sheet2'!$O$4:$O$23</c:f>
              <c:numCache>
                <c:formatCode>General</c:formatCode>
                <c:ptCount val="20"/>
                <c:pt idx="0">
                  <c:v>16.78736983443378</c:v>
                </c:pt>
                <c:pt idx="1">
                  <c:v>16.88053318987848</c:v>
                </c:pt>
                <c:pt idx="2">
                  <c:v>17.2487932040124</c:v>
                </c:pt>
                <c:pt idx="3">
                  <c:v>17.47321480036463</c:v>
                </c:pt>
                <c:pt idx="4">
                  <c:v>17.75558874250136</c:v>
                </c:pt>
                <c:pt idx="5">
                  <c:v>18.51543374950536</c:v>
                </c:pt>
                <c:pt idx="6">
                  <c:v>18.87927450706681</c:v>
                </c:pt>
                <c:pt idx="7">
                  <c:v>19.55798522113652</c:v>
                </c:pt>
                <c:pt idx="8">
                  <c:v>20.3472324150212</c:v>
                </c:pt>
                <c:pt idx="9">
                  <c:v>20.2049351928108</c:v>
                </c:pt>
                <c:pt idx="10">
                  <c:v>20.39770883234385</c:v>
                </c:pt>
                <c:pt idx="11">
                  <c:v>21.08013830097766</c:v>
                </c:pt>
                <c:pt idx="12">
                  <c:v>20.8051388505302</c:v>
                </c:pt>
                <c:pt idx="13">
                  <c:v>21.68808701615569</c:v>
                </c:pt>
                <c:pt idx="14">
                  <c:v>21.94590993353526</c:v>
                </c:pt>
                <c:pt idx="15">
                  <c:v>21.88868991318078</c:v>
                </c:pt>
                <c:pt idx="16">
                  <c:v>22.31238692967272</c:v>
                </c:pt>
                <c:pt idx="17">
                  <c:v>23.1565051251101</c:v>
                </c:pt>
                <c:pt idx="18">
                  <c:v>23.57967005986357</c:v>
                </c:pt>
                <c:pt idx="19">
                  <c:v>24.07596334024582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'[Konvergence za 100 let - výpočet.xlsx]Sheet2'!$P$2</c:f>
              <c:strCache>
                <c:ptCount val="1"/>
                <c:pt idx="0">
                  <c:v>  DE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výpočet.xlsx]Sheet2'!$A$4:$A$23</c:f>
              <c:numCache>
                <c:formatCode>General</c:formatCode>
                <c:ptCount val="20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</c:numCache>
            </c:numRef>
          </c:cat>
          <c:val>
            <c:numRef>
              <c:f>'[Konvergence za 100 let - výpočet.xlsx]Sheet2'!$P$4:$P$23</c:f>
              <c:numCache>
                <c:formatCode>General</c:formatCode>
                <c:ptCount val="20"/>
                <c:pt idx="0">
                  <c:v>23.73687144338637</c:v>
                </c:pt>
                <c:pt idx="1">
                  <c:v>24.68989690993261</c:v>
                </c:pt>
                <c:pt idx="2">
                  <c:v>25.42222285369989</c:v>
                </c:pt>
                <c:pt idx="3">
                  <c:v>25.74734251363223</c:v>
                </c:pt>
                <c:pt idx="4">
                  <c:v>26.30951162865888</c:v>
                </c:pt>
                <c:pt idx="5">
                  <c:v>27.03663613231564</c:v>
                </c:pt>
                <c:pt idx="6">
                  <c:v>27.94571806849027</c:v>
                </c:pt>
                <c:pt idx="7">
                  <c:v>29.10320682769162</c:v>
                </c:pt>
                <c:pt idx="8">
                  <c:v>29.4821877990946</c:v>
                </c:pt>
                <c:pt idx="9">
                  <c:v>29.74070615448266</c:v>
                </c:pt>
                <c:pt idx="10">
                  <c:v>30.259947103489</c:v>
                </c:pt>
                <c:pt idx="11">
                  <c:v>30.32097311714205</c:v>
                </c:pt>
                <c:pt idx="12">
                  <c:v>30.67599367238564</c:v>
                </c:pt>
                <c:pt idx="13">
                  <c:v>31.13340956597693</c:v>
                </c:pt>
                <c:pt idx="14">
                  <c:v>31.41815256755365</c:v>
                </c:pt>
                <c:pt idx="15">
                  <c:v>31.63507914998083</c:v>
                </c:pt>
                <c:pt idx="16">
                  <c:v>32.044845706716</c:v>
                </c:pt>
                <c:pt idx="17">
                  <c:v>32.54506875699134</c:v>
                </c:pt>
                <c:pt idx="18">
                  <c:v>32.76159661214725</c:v>
                </c:pt>
                <c:pt idx="19">
                  <c:v>33.17075695026517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0574624"/>
        <c:axId val="-2120571232"/>
      </c:lineChart>
      <c:catAx>
        <c:axId val="-212057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571232"/>
        <c:crosses val="autoZero"/>
        <c:auto val="1"/>
        <c:lblAlgn val="ctr"/>
        <c:lblOffset val="100"/>
        <c:noMultiLvlLbl val="0"/>
      </c:catAx>
      <c:valAx>
        <c:axId val="-2120571232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57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'[Konvergence za 100 let - výpočet.xlsx]Sheet2'!$N$2</c:f>
              <c:strCache>
                <c:ptCount val="1"/>
                <c:pt idx="0">
                  <c:v>  EU15</c:v>
                </c:pt>
              </c:strCache>
            </c:strRef>
          </c:tx>
          <c:spPr>
            <a:ln w="41275" cap="rnd">
              <a:solidFill>
                <a:schemeClr val="accent5">
                  <a:alpha val="7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výpočet.xlsx]Sheet2'!$A$4:$A$116</c:f>
              <c:numCache>
                <c:formatCode>General</c:formatCode>
                <c:ptCount val="113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  <c:pt idx="20">
                  <c:v>2018.0</c:v>
                </c:pt>
                <c:pt idx="21">
                  <c:v>2019.0</c:v>
                </c:pt>
                <c:pt idx="22">
                  <c:v>2020.0</c:v>
                </c:pt>
                <c:pt idx="23">
                  <c:v>2021.0</c:v>
                </c:pt>
                <c:pt idx="24">
                  <c:v>2022.0</c:v>
                </c:pt>
                <c:pt idx="25">
                  <c:v>2023.0</c:v>
                </c:pt>
                <c:pt idx="26">
                  <c:v>2024.0</c:v>
                </c:pt>
                <c:pt idx="27">
                  <c:v>2025.0</c:v>
                </c:pt>
                <c:pt idx="28">
                  <c:v>2026.0</c:v>
                </c:pt>
                <c:pt idx="29">
                  <c:v>2027.0</c:v>
                </c:pt>
                <c:pt idx="30">
                  <c:v>2028.0</c:v>
                </c:pt>
                <c:pt idx="31">
                  <c:v>2029.0</c:v>
                </c:pt>
                <c:pt idx="32">
                  <c:v>2030.0</c:v>
                </c:pt>
                <c:pt idx="33">
                  <c:v>2031.0</c:v>
                </c:pt>
                <c:pt idx="34">
                  <c:v>2032.0</c:v>
                </c:pt>
                <c:pt idx="35">
                  <c:v>2033.0</c:v>
                </c:pt>
                <c:pt idx="36">
                  <c:v>2034.0</c:v>
                </c:pt>
                <c:pt idx="37">
                  <c:v>2035.0</c:v>
                </c:pt>
                <c:pt idx="38">
                  <c:v>2036.0</c:v>
                </c:pt>
                <c:pt idx="39">
                  <c:v>2037.0</c:v>
                </c:pt>
                <c:pt idx="40">
                  <c:v>2038.0</c:v>
                </c:pt>
                <c:pt idx="41">
                  <c:v>2039.0</c:v>
                </c:pt>
                <c:pt idx="42">
                  <c:v>2040.0</c:v>
                </c:pt>
                <c:pt idx="43">
                  <c:v>2041.0</c:v>
                </c:pt>
                <c:pt idx="44">
                  <c:v>2042.0</c:v>
                </c:pt>
                <c:pt idx="45">
                  <c:v>2043.0</c:v>
                </c:pt>
                <c:pt idx="46">
                  <c:v>2044.0</c:v>
                </c:pt>
                <c:pt idx="47">
                  <c:v>2045.0</c:v>
                </c:pt>
                <c:pt idx="48">
                  <c:v>2046.0</c:v>
                </c:pt>
                <c:pt idx="49">
                  <c:v>2047.0</c:v>
                </c:pt>
                <c:pt idx="50">
                  <c:v>2048.0</c:v>
                </c:pt>
                <c:pt idx="51">
                  <c:v>2049.0</c:v>
                </c:pt>
                <c:pt idx="52">
                  <c:v>2050.0</c:v>
                </c:pt>
                <c:pt idx="53">
                  <c:v>2051.0</c:v>
                </c:pt>
                <c:pt idx="54">
                  <c:v>2052.0</c:v>
                </c:pt>
                <c:pt idx="55">
                  <c:v>2053.0</c:v>
                </c:pt>
                <c:pt idx="56">
                  <c:v>2054.0</c:v>
                </c:pt>
                <c:pt idx="57">
                  <c:v>2055.0</c:v>
                </c:pt>
                <c:pt idx="58">
                  <c:v>2056.0</c:v>
                </c:pt>
                <c:pt idx="59">
                  <c:v>2057.0</c:v>
                </c:pt>
                <c:pt idx="60">
                  <c:v>2058.0</c:v>
                </c:pt>
                <c:pt idx="61">
                  <c:v>2059.0</c:v>
                </c:pt>
                <c:pt idx="62">
                  <c:v>2060.0</c:v>
                </c:pt>
                <c:pt idx="63">
                  <c:v>2061.0</c:v>
                </c:pt>
                <c:pt idx="64">
                  <c:v>2062.0</c:v>
                </c:pt>
                <c:pt idx="65">
                  <c:v>2063.0</c:v>
                </c:pt>
                <c:pt idx="66">
                  <c:v>2064.0</c:v>
                </c:pt>
                <c:pt idx="67">
                  <c:v>2065.0</c:v>
                </c:pt>
                <c:pt idx="68">
                  <c:v>2066.0</c:v>
                </c:pt>
                <c:pt idx="69">
                  <c:v>2067.0</c:v>
                </c:pt>
                <c:pt idx="70">
                  <c:v>2068.0</c:v>
                </c:pt>
                <c:pt idx="71">
                  <c:v>2069.0</c:v>
                </c:pt>
                <c:pt idx="72">
                  <c:v>2070.0</c:v>
                </c:pt>
                <c:pt idx="73">
                  <c:v>2071.0</c:v>
                </c:pt>
                <c:pt idx="74">
                  <c:v>2072.0</c:v>
                </c:pt>
                <c:pt idx="75">
                  <c:v>2073.0</c:v>
                </c:pt>
                <c:pt idx="76">
                  <c:v>2074.0</c:v>
                </c:pt>
                <c:pt idx="77">
                  <c:v>2075.0</c:v>
                </c:pt>
                <c:pt idx="78">
                  <c:v>2076.0</c:v>
                </c:pt>
                <c:pt idx="79">
                  <c:v>2077.0</c:v>
                </c:pt>
                <c:pt idx="80">
                  <c:v>2078.0</c:v>
                </c:pt>
                <c:pt idx="81">
                  <c:v>2079.0</c:v>
                </c:pt>
                <c:pt idx="82">
                  <c:v>2080.0</c:v>
                </c:pt>
                <c:pt idx="83">
                  <c:v>2081.0</c:v>
                </c:pt>
                <c:pt idx="84">
                  <c:v>2082.0</c:v>
                </c:pt>
                <c:pt idx="85">
                  <c:v>2083.0</c:v>
                </c:pt>
                <c:pt idx="86">
                  <c:v>2084.0</c:v>
                </c:pt>
                <c:pt idx="87">
                  <c:v>2085.0</c:v>
                </c:pt>
                <c:pt idx="88">
                  <c:v>2086.0</c:v>
                </c:pt>
                <c:pt idx="89">
                  <c:v>2087.0</c:v>
                </c:pt>
                <c:pt idx="90">
                  <c:v>2088.0</c:v>
                </c:pt>
                <c:pt idx="91">
                  <c:v>2089.0</c:v>
                </c:pt>
                <c:pt idx="92">
                  <c:v>2090.0</c:v>
                </c:pt>
                <c:pt idx="93">
                  <c:v>2091.0</c:v>
                </c:pt>
                <c:pt idx="94">
                  <c:v>2092.0</c:v>
                </c:pt>
                <c:pt idx="95">
                  <c:v>2093.0</c:v>
                </c:pt>
                <c:pt idx="96">
                  <c:v>2094.0</c:v>
                </c:pt>
                <c:pt idx="97">
                  <c:v>2095.0</c:v>
                </c:pt>
                <c:pt idx="98">
                  <c:v>2096.0</c:v>
                </c:pt>
                <c:pt idx="99">
                  <c:v>2097.0</c:v>
                </c:pt>
                <c:pt idx="100">
                  <c:v>2098.0</c:v>
                </c:pt>
                <c:pt idx="101">
                  <c:v>2099.0</c:v>
                </c:pt>
                <c:pt idx="102">
                  <c:v>2100.0</c:v>
                </c:pt>
                <c:pt idx="103">
                  <c:v>2101.0</c:v>
                </c:pt>
                <c:pt idx="104">
                  <c:v>2102.0</c:v>
                </c:pt>
                <c:pt idx="105">
                  <c:v>2103.0</c:v>
                </c:pt>
                <c:pt idx="106">
                  <c:v>2104.0</c:v>
                </c:pt>
                <c:pt idx="107">
                  <c:v>2105.0</c:v>
                </c:pt>
                <c:pt idx="108">
                  <c:v>2106.0</c:v>
                </c:pt>
                <c:pt idx="109">
                  <c:v>2107.0</c:v>
                </c:pt>
                <c:pt idx="110">
                  <c:v>2108.0</c:v>
                </c:pt>
                <c:pt idx="111">
                  <c:v>2109.0</c:v>
                </c:pt>
                <c:pt idx="112">
                  <c:v>2110.0</c:v>
                </c:pt>
              </c:numCache>
            </c:numRef>
          </c:cat>
          <c:val>
            <c:numRef>
              <c:f>'[Konvergence za 100 let - výpočet.xlsx]Sheet2'!$N$4:$N$116</c:f>
              <c:numCache>
                <c:formatCode>General</c:formatCode>
                <c:ptCount val="113"/>
                <c:pt idx="0">
                  <c:v>25.85244520731737</c:v>
                </c:pt>
                <c:pt idx="1">
                  <c:v>26.41409742009697</c:v>
                </c:pt>
                <c:pt idx="2">
                  <c:v>26.99179680615579</c:v>
                </c:pt>
                <c:pt idx="3">
                  <c:v>27.53220878619963</c:v>
                </c:pt>
                <c:pt idx="4">
                  <c:v>27.98279226816256</c:v>
                </c:pt>
                <c:pt idx="5">
                  <c:v>28.39605412859664</c:v>
                </c:pt>
                <c:pt idx="6">
                  <c:v>28.80184000731305</c:v>
                </c:pt>
                <c:pt idx="7">
                  <c:v>29.16086041923533</c:v>
                </c:pt>
                <c:pt idx="8">
                  <c:v>30.1523657906683</c:v>
                </c:pt>
                <c:pt idx="9">
                  <c:v>29.53878537448474</c:v>
                </c:pt>
                <c:pt idx="10">
                  <c:v>30.09785370371054</c:v>
                </c:pt>
                <c:pt idx="11">
                  <c:v>29.87253709768799</c:v>
                </c:pt>
                <c:pt idx="12">
                  <c:v>30.23327507854917</c:v>
                </c:pt>
                <c:pt idx="13">
                  <c:v>30.32797702825074</c:v>
                </c:pt>
                <c:pt idx="14">
                  <c:v>30.41317695036332</c:v>
                </c:pt>
                <c:pt idx="15">
                  <c:v>30.35508299566966</c:v>
                </c:pt>
                <c:pt idx="16">
                  <c:v>30.53912541507702</c:v>
                </c:pt>
                <c:pt idx="17">
                  <c:v>30.68466911433644</c:v>
                </c:pt>
                <c:pt idx="18">
                  <c:v>30.90866723809772</c:v>
                </c:pt>
                <c:pt idx="19">
                  <c:v>31.19093441950412</c:v>
                </c:pt>
                <c:pt idx="20">
                  <c:v>32.04087017932753</c:v>
                </c:pt>
                <c:pt idx="21">
                  <c:v>32.3096979263202</c:v>
                </c:pt>
                <c:pt idx="22">
                  <c:v>32.57852567331285</c:v>
                </c:pt>
                <c:pt idx="23">
                  <c:v>32.84735342030552</c:v>
                </c:pt>
                <c:pt idx="24">
                  <c:v>33.11618116729814</c:v>
                </c:pt>
                <c:pt idx="25">
                  <c:v>33.38500891429084</c:v>
                </c:pt>
                <c:pt idx="26">
                  <c:v>33.65383666128344</c:v>
                </c:pt>
                <c:pt idx="27">
                  <c:v>33.92266440827612</c:v>
                </c:pt>
                <c:pt idx="28">
                  <c:v>34.1914921552688</c:v>
                </c:pt>
                <c:pt idx="29">
                  <c:v>34.46031990226135</c:v>
                </c:pt>
                <c:pt idx="30">
                  <c:v>34.729147649254</c:v>
                </c:pt>
                <c:pt idx="31">
                  <c:v>34.99797539624664</c:v>
                </c:pt>
                <c:pt idx="32">
                  <c:v>35.26680314323931</c:v>
                </c:pt>
                <c:pt idx="33">
                  <c:v>35.53563089023197</c:v>
                </c:pt>
                <c:pt idx="34">
                  <c:v>35.8044586372246</c:v>
                </c:pt>
                <c:pt idx="35">
                  <c:v>36.07328638421725</c:v>
                </c:pt>
                <c:pt idx="36">
                  <c:v>36.34211413120994</c:v>
                </c:pt>
                <c:pt idx="37">
                  <c:v>36.61094187820245</c:v>
                </c:pt>
                <c:pt idx="38">
                  <c:v>36.87976962519512</c:v>
                </c:pt>
                <c:pt idx="39">
                  <c:v>37.1485973721878</c:v>
                </c:pt>
                <c:pt idx="40">
                  <c:v>37.41742511918044</c:v>
                </c:pt>
                <c:pt idx="41">
                  <c:v>37.68625286617311</c:v>
                </c:pt>
                <c:pt idx="42">
                  <c:v>37.95508061316576</c:v>
                </c:pt>
                <c:pt idx="43">
                  <c:v>38.22390836015843</c:v>
                </c:pt>
                <c:pt idx="44">
                  <c:v>38.49273610715108</c:v>
                </c:pt>
                <c:pt idx="45">
                  <c:v>38.76156385414373</c:v>
                </c:pt>
                <c:pt idx="46">
                  <c:v>39.03039160113627</c:v>
                </c:pt>
                <c:pt idx="47">
                  <c:v>39.299219348129</c:v>
                </c:pt>
                <c:pt idx="48">
                  <c:v>39.5680470951216</c:v>
                </c:pt>
                <c:pt idx="49">
                  <c:v>39.83687484211424</c:v>
                </c:pt>
                <c:pt idx="50">
                  <c:v>40.1057025891069</c:v>
                </c:pt>
                <c:pt idx="51">
                  <c:v>40.37453033609956</c:v>
                </c:pt>
                <c:pt idx="52">
                  <c:v>40.6433580830922</c:v>
                </c:pt>
                <c:pt idx="53">
                  <c:v>40.91218583008487</c:v>
                </c:pt>
                <c:pt idx="54">
                  <c:v>41.18101357707749</c:v>
                </c:pt>
                <c:pt idx="55">
                  <c:v>41.44984132407006</c:v>
                </c:pt>
                <c:pt idx="56">
                  <c:v>41.71866907106269</c:v>
                </c:pt>
                <c:pt idx="57">
                  <c:v>41.98749681805538</c:v>
                </c:pt>
                <c:pt idx="58">
                  <c:v>42.256324565048</c:v>
                </c:pt>
                <c:pt idx="59">
                  <c:v>42.5251523120407</c:v>
                </c:pt>
                <c:pt idx="60">
                  <c:v>42.79398005903334</c:v>
                </c:pt>
                <c:pt idx="61">
                  <c:v>43.062807806026</c:v>
                </c:pt>
                <c:pt idx="62">
                  <c:v>43.33163555301861</c:v>
                </c:pt>
                <c:pt idx="63">
                  <c:v>43.60046330001131</c:v>
                </c:pt>
                <c:pt idx="64">
                  <c:v>43.86929104700386</c:v>
                </c:pt>
                <c:pt idx="65">
                  <c:v>44.13811879399651</c:v>
                </c:pt>
                <c:pt idx="66">
                  <c:v>44.40694654098917</c:v>
                </c:pt>
                <c:pt idx="67">
                  <c:v>44.67577428798183</c:v>
                </c:pt>
                <c:pt idx="68">
                  <c:v>44.94460203497448</c:v>
                </c:pt>
                <c:pt idx="69">
                  <c:v>45.21342978196711</c:v>
                </c:pt>
                <c:pt idx="70">
                  <c:v>45.4822575289598</c:v>
                </c:pt>
                <c:pt idx="71">
                  <c:v>45.75108527595242</c:v>
                </c:pt>
                <c:pt idx="72">
                  <c:v>46.019913022945</c:v>
                </c:pt>
                <c:pt idx="73">
                  <c:v>46.28874076993765</c:v>
                </c:pt>
                <c:pt idx="74">
                  <c:v>46.5575685169303</c:v>
                </c:pt>
                <c:pt idx="75">
                  <c:v>46.82639626392296</c:v>
                </c:pt>
                <c:pt idx="76">
                  <c:v>47.09522401091562</c:v>
                </c:pt>
                <c:pt idx="77">
                  <c:v>47.36405175790824</c:v>
                </c:pt>
                <c:pt idx="78">
                  <c:v>47.63287950490093</c:v>
                </c:pt>
                <c:pt idx="79">
                  <c:v>47.90170725189353</c:v>
                </c:pt>
                <c:pt idx="80">
                  <c:v>48.17053499888624</c:v>
                </c:pt>
                <c:pt idx="81">
                  <c:v>48.43936274587878</c:v>
                </c:pt>
                <c:pt idx="82">
                  <c:v>48.70819049287145</c:v>
                </c:pt>
                <c:pt idx="83">
                  <c:v>48.9770182398641</c:v>
                </c:pt>
                <c:pt idx="84">
                  <c:v>49.24584598685675</c:v>
                </c:pt>
                <c:pt idx="85">
                  <c:v>49.51467373384938</c:v>
                </c:pt>
                <c:pt idx="86">
                  <c:v>49.78350148084203</c:v>
                </c:pt>
                <c:pt idx="87">
                  <c:v>50.05232922783472</c:v>
                </c:pt>
                <c:pt idx="88">
                  <c:v>50.32115697482738</c:v>
                </c:pt>
                <c:pt idx="89">
                  <c:v>50.58998472182002</c:v>
                </c:pt>
                <c:pt idx="90">
                  <c:v>50.85881246881253</c:v>
                </c:pt>
                <c:pt idx="91">
                  <c:v>51.12764021580523</c:v>
                </c:pt>
                <c:pt idx="92">
                  <c:v>51.39646796279786</c:v>
                </c:pt>
                <c:pt idx="93">
                  <c:v>51.66529570979054</c:v>
                </c:pt>
                <c:pt idx="94">
                  <c:v>51.93412345678317</c:v>
                </c:pt>
                <c:pt idx="95">
                  <c:v>52.20295120377586</c:v>
                </c:pt>
                <c:pt idx="96">
                  <c:v>52.4717789507685</c:v>
                </c:pt>
                <c:pt idx="97">
                  <c:v>52.74060669776114</c:v>
                </c:pt>
                <c:pt idx="98">
                  <c:v>53.00943444475382</c:v>
                </c:pt>
                <c:pt idx="99">
                  <c:v>53.27826219174634</c:v>
                </c:pt>
                <c:pt idx="100">
                  <c:v>53.54708993873902</c:v>
                </c:pt>
                <c:pt idx="101">
                  <c:v>53.81591768573165</c:v>
                </c:pt>
                <c:pt idx="102">
                  <c:v>54.08474543272433</c:v>
                </c:pt>
                <c:pt idx="103">
                  <c:v>54.35357317971695</c:v>
                </c:pt>
                <c:pt idx="104">
                  <c:v>54.62240092670965</c:v>
                </c:pt>
                <c:pt idx="105">
                  <c:v>54.89122867370227</c:v>
                </c:pt>
                <c:pt idx="106">
                  <c:v>55.16005642069496</c:v>
                </c:pt>
                <c:pt idx="107">
                  <c:v>55.42888416768746</c:v>
                </c:pt>
                <c:pt idx="108">
                  <c:v>55.69771191468016</c:v>
                </c:pt>
                <c:pt idx="109">
                  <c:v>55.9665396616728</c:v>
                </c:pt>
                <c:pt idx="110">
                  <c:v>56.23536740866545</c:v>
                </c:pt>
                <c:pt idx="111">
                  <c:v>56.50419515565812</c:v>
                </c:pt>
                <c:pt idx="112">
                  <c:v>56.77302290265078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'[Konvergence za 100 let - výpočet.xlsx]Sheet2'!$O$2</c:f>
              <c:strCache>
                <c:ptCount val="1"/>
                <c:pt idx="0">
                  <c:v>  CZ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výpočet.xlsx]Sheet2'!$A$4:$A$116</c:f>
              <c:numCache>
                <c:formatCode>General</c:formatCode>
                <c:ptCount val="113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  <c:pt idx="20">
                  <c:v>2018.0</c:v>
                </c:pt>
                <c:pt idx="21">
                  <c:v>2019.0</c:v>
                </c:pt>
                <c:pt idx="22">
                  <c:v>2020.0</c:v>
                </c:pt>
                <c:pt idx="23">
                  <c:v>2021.0</c:v>
                </c:pt>
                <c:pt idx="24">
                  <c:v>2022.0</c:v>
                </c:pt>
                <c:pt idx="25">
                  <c:v>2023.0</c:v>
                </c:pt>
                <c:pt idx="26">
                  <c:v>2024.0</c:v>
                </c:pt>
                <c:pt idx="27">
                  <c:v>2025.0</c:v>
                </c:pt>
                <c:pt idx="28">
                  <c:v>2026.0</c:v>
                </c:pt>
                <c:pt idx="29">
                  <c:v>2027.0</c:v>
                </c:pt>
                <c:pt idx="30">
                  <c:v>2028.0</c:v>
                </c:pt>
                <c:pt idx="31">
                  <c:v>2029.0</c:v>
                </c:pt>
                <c:pt idx="32">
                  <c:v>2030.0</c:v>
                </c:pt>
                <c:pt idx="33">
                  <c:v>2031.0</c:v>
                </c:pt>
                <c:pt idx="34">
                  <c:v>2032.0</c:v>
                </c:pt>
                <c:pt idx="35">
                  <c:v>2033.0</c:v>
                </c:pt>
                <c:pt idx="36">
                  <c:v>2034.0</c:v>
                </c:pt>
                <c:pt idx="37">
                  <c:v>2035.0</c:v>
                </c:pt>
                <c:pt idx="38">
                  <c:v>2036.0</c:v>
                </c:pt>
                <c:pt idx="39">
                  <c:v>2037.0</c:v>
                </c:pt>
                <c:pt idx="40">
                  <c:v>2038.0</c:v>
                </c:pt>
                <c:pt idx="41">
                  <c:v>2039.0</c:v>
                </c:pt>
                <c:pt idx="42">
                  <c:v>2040.0</c:v>
                </c:pt>
                <c:pt idx="43">
                  <c:v>2041.0</c:v>
                </c:pt>
                <c:pt idx="44">
                  <c:v>2042.0</c:v>
                </c:pt>
                <c:pt idx="45">
                  <c:v>2043.0</c:v>
                </c:pt>
                <c:pt idx="46">
                  <c:v>2044.0</c:v>
                </c:pt>
                <c:pt idx="47">
                  <c:v>2045.0</c:v>
                </c:pt>
                <c:pt idx="48">
                  <c:v>2046.0</c:v>
                </c:pt>
                <c:pt idx="49">
                  <c:v>2047.0</c:v>
                </c:pt>
                <c:pt idx="50">
                  <c:v>2048.0</c:v>
                </c:pt>
                <c:pt idx="51">
                  <c:v>2049.0</c:v>
                </c:pt>
                <c:pt idx="52">
                  <c:v>2050.0</c:v>
                </c:pt>
                <c:pt idx="53">
                  <c:v>2051.0</c:v>
                </c:pt>
                <c:pt idx="54">
                  <c:v>2052.0</c:v>
                </c:pt>
                <c:pt idx="55">
                  <c:v>2053.0</c:v>
                </c:pt>
                <c:pt idx="56">
                  <c:v>2054.0</c:v>
                </c:pt>
                <c:pt idx="57">
                  <c:v>2055.0</c:v>
                </c:pt>
                <c:pt idx="58">
                  <c:v>2056.0</c:v>
                </c:pt>
                <c:pt idx="59">
                  <c:v>2057.0</c:v>
                </c:pt>
                <c:pt idx="60">
                  <c:v>2058.0</c:v>
                </c:pt>
                <c:pt idx="61">
                  <c:v>2059.0</c:v>
                </c:pt>
                <c:pt idx="62">
                  <c:v>2060.0</c:v>
                </c:pt>
                <c:pt idx="63">
                  <c:v>2061.0</c:v>
                </c:pt>
                <c:pt idx="64">
                  <c:v>2062.0</c:v>
                </c:pt>
                <c:pt idx="65">
                  <c:v>2063.0</c:v>
                </c:pt>
                <c:pt idx="66">
                  <c:v>2064.0</c:v>
                </c:pt>
                <c:pt idx="67">
                  <c:v>2065.0</c:v>
                </c:pt>
                <c:pt idx="68">
                  <c:v>2066.0</c:v>
                </c:pt>
                <c:pt idx="69">
                  <c:v>2067.0</c:v>
                </c:pt>
                <c:pt idx="70">
                  <c:v>2068.0</c:v>
                </c:pt>
                <c:pt idx="71">
                  <c:v>2069.0</c:v>
                </c:pt>
                <c:pt idx="72">
                  <c:v>2070.0</c:v>
                </c:pt>
                <c:pt idx="73">
                  <c:v>2071.0</c:v>
                </c:pt>
                <c:pt idx="74">
                  <c:v>2072.0</c:v>
                </c:pt>
                <c:pt idx="75">
                  <c:v>2073.0</c:v>
                </c:pt>
                <c:pt idx="76">
                  <c:v>2074.0</c:v>
                </c:pt>
                <c:pt idx="77">
                  <c:v>2075.0</c:v>
                </c:pt>
                <c:pt idx="78">
                  <c:v>2076.0</c:v>
                </c:pt>
                <c:pt idx="79">
                  <c:v>2077.0</c:v>
                </c:pt>
                <c:pt idx="80">
                  <c:v>2078.0</c:v>
                </c:pt>
                <c:pt idx="81">
                  <c:v>2079.0</c:v>
                </c:pt>
                <c:pt idx="82">
                  <c:v>2080.0</c:v>
                </c:pt>
                <c:pt idx="83">
                  <c:v>2081.0</c:v>
                </c:pt>
                <c:pt idx="84">
                  <c:v>2082.0</c:v>
                </c:pt>
                <c:pt idx="85">
                  <c:v>2083.0</c:v>
                </c:pt>
                <c:pt idx="86">
                  <c:v>2084.0</c:v>
                </c:pt>
                <c:pt idx="87">
                  <c:v>2085.0</c:v>
                </c:pt>
                <c:pt idx="88">
                  <c:v>2086.0</c:v>
                </c:pt>
                <c:pt idx="89">
                  <c:v>2087.0</c:v>
                </c:pt>
                <c:pt idx="90">
                  <c:v>2088.0</c:v>
                </c:pt>
                <c:pt idx="91">
                  <c:v>2089.0</c:v>
                </c:pt>
                <c:pt idx="92">
                  <c:v>2090.0</c:v>
                </c:pt>
                <c:pt idx="93">
                  <c:v>2091.0</c:v>
                </c:pt>
                <c:pt idx="94">
                  <c:v>2092.0</c:v>
                </c:pt>
                <c:pt idx="95">
                  <c:v>2093.0</c:v>
                </c:pt>
                <c:pt idx="96">
                  <c:v>2094.0</c:v>
                </c:pt>
                <c:pt idx="97">
                  <c:v>2095.0</c:v>
                </c:pt>
                <c:pt idx="98">
                  <c:v>2096.0</c:v>
                </c:pt>
                <c:pt idx="99">
                  <c:v>2097.0</c:v>
                </c:pt>
                <c:pt idx="100">
                  <c:v>2098.0</c:v>
                </c:pt>
                <c:pt idx="101">
                  <c:v>2099.0</c:v>
                </c:pt>
                <c:pt idx="102">
                  <c:v>2100.0</c:v>
                </c:pt>
                <c:pt idx="103">
                  <c:v>2101.0</c:v>
                </c:pt>
                <c:pt idx="104">
                  <c:v>2102.0</c:v>
                </c:pt>
                <c:pt idx="105">
                  <c:v>2103.0</c:v>
                </c:pt>
                <c:pt idx="106">
                  <c:v>2104.0</c:v>
                </c:pt>
                <c:pt idx="107">
                  <c:v>2105.0</c:v>
                </c:pt>
                <c:pt idx="108">
                  <c:v>2106.0</c:v>
                </c:pt>
                <c:pt idx="109">
                  <c:v>2107.0</c:v>
                </c:pt>
                <c:pt idx="110">
                  <c:v>2108.0</c:v>
                </c:pt>
                <c:pt idx="111">
                  <c:v>2109.0</c:v>
                </c:pt>
                <c:pt idx="112">
                  <c:v>2110.0</c:v>
                </c:pt>
              </c:numCache>
            </c:numRef>
          </c:cat>
          <c:val>
            <c:numRef>
              <c:f>'[Konvergence za 100 let - výpočet.xlsx]Sheet2'!$O$4:$O$116</c:f>
              <c:numCache>
                <c:formatCode>General</c:formatCode>
                <c:ptCount val="113"/>
                <c:pt idx="0">
                  <c:v>16.78736983443378</c:v>
                </c:pt>
                <c:pt idx="1">
                  <c:v>16.88053318987848</c:v>
                </c:pt>
                <c:pt idx="2">
                  <c:v>17.2487932040124</c:v>
                </c:pt>
                <c:pt idx="3">
                  <c:v>17.47321480036463</c:v>
                </c:pt>
                <c:pt idx="4">
                  <c:v>17.75558874250136</c:v>
                </c:pt>
                <c:pt idx="5">
                  <c:v>18.51543374950536</c:v>
                </c:pt>
                <c:pt idx="6">
                  <c:v>18.87927450706681</c:v>
                </c:pt>
                <c:pt idx="7">
                  <c:v>19.55798522113652</c:v>
                </c:pt>
                <c:pt idx="8">
                  <c:v>20.3472324150212</c:v>
                </c:pt>
                <c:pt idx="9">
                  <c:v>20.2049351928108</c:v>
                </c:pt>
                <c:pt idx="10">
                  <c:v>20.39770883234385</c:v>
                </c:pt>
                <c:pt idx="11">
                  <c:v>21.08013830097766</c:v>
                </c:pt>
                <c:pt idx="12">
                  <c:v>20.8051388505302</c:v>
                </c:pt>
                <c:pt idx="13">
                  <c:v>21.68808701615569</c:v>
                </c:pt>
                <c:pt idx="14">
                  <c:v>21.94590993353526</c:v>
                </c:pt>
                <c:pt idx="15">
                  <c:v>21.88868991318078</c:v>
                </c:pt>
                <c:pt idx="16">
                  <c:v>22.31238692967272</c:v>
                </c:pt>
                <c:pt idx="17">
                  <c:v>23.1565051251101</c:v>
                </c:pt>
                <c:pt idx="18">
                  <c:v>23.57967005986357</c:v>
                </c:pt>
                <c:pt idx="19">
                  <c:v>24.07596334024582</c:v>
                </c:pt>
                <c:pt idx="20">
                  <c:v>24.0481582155603</c:v>
                </c:pt>
                <c:pt idx="21">
                  <c:v>24.4046667973231</c:v>
                </c:pt>
                <c:pt idx="22">
                  <c:v>24.76117537908578</c:v>
                </c:pt>
                <c:pt idx="23">
                  <c:v>25.11768396084858</c:v>
                </c:pt>
                <c:pt idx="24">
                  <c:v>25.47419254261137</c:v>
                </c:pt>
                <c:pt idx="25">
                  <c:v>25.83070112437418</c:v>
                </c:pt>
                <c:pt idx="26">
                  <c:v>26.18720970613685</c:v>
                </c:pt>
                <c:pt idx="27">
                  <c:v>26.54371828789965</c:v>
                </c:pt>
                <c:pt idx="28">
                  <c:v>26.90022686966244</c:v>
                </c:pt>
                <c:pt idx="29">
                  <c:v>27.25673545142524</c:v>
                </c:pt>
                <c:pt idx="30">
                  <c:v>27.61324403318804</c:v>
                </c:pt>
                <c:pt idx="31">
                  <c:v>27.96975261495072</c:v>
                </c:pt>
                <c:pt idx="32">
                  <c:v>28.32626119671352</c:v>
                </c:pt>
                <c:pt idx="33">
                  <c:v>28.68276977847631</c:v>
                </c:pt>
                <c:pt idx="34">
                  <c:v>29.03927836023911</c:v>
                </c:pt>
                <c:pt idx="35">
                  <c:v>29.39578694200178</c:v>
                </c:pt>
                <c:pt idx="36">
                  <c:v>29.75229552376459</c:v>
                </c:pt>
                <c:pt idx="37">
                  <c:v>30.10880410552738</c:v>
                </c:pt>
                <c:pt idx="38">
                  <c:v>30.46531268729018</c:v>
                </c:pt>
                <c:pt idx="39">
                  <c:v>30.82182126905298</c:v>
                </c:pt>
                <c:pt idx="40">
                  <c:v>31.17832985081565</c:v>
                </c:pt>
                <c:pt idx="41">
                  <c:v>31.53483843257846</c:v>
                </c:pt>
                <c:pt idx="42">
                  <c:v>31.89134701434125</c:v>
                </c:pt>
                <c:pt idx="43">
                  <c:v>32.24785559610405</c:v>
                </c:pt>
                <c:pt idx="44">
                  <c:v>32.6043641778667</c:v>
                </c:pt>
                <c:pt idx="45">
                  <c:v>32.96087275962952</c:v>
                </c:pt>
                <c:pt idx="46">
                  <c:v>33.31738134139228</c:v>
                </c:pt>
                <c:pt idx="47">
                  <c:v>33.67388992315512</c:v>
                </c:pt>
                <c:pt idx="48">
                  <c:v>34.0303985049178</c:v>
                </c:pt>
                <c:pt idx="49">
                  <c:v>34.38690708668057</c:v>
                </c:pt>
                <c:pt idx="50">
                  <c:v>34.7434156684434</c:v>
                </c:pt>
                <c:pt idx="51">
                  <c:v>35.09992425020616</c:v>
                </c:pt>
                <c:pt idx="52">
                  <c:v>35.45643283196898</c:v>
                </c:pt>
                <c:pt idx="53">
                  <c:v>35.81294141373163</c:v>
                </c:pt>
                <c:pt idx="54">
                  <c:v>36.16944999549445</c:v>
                </c:pt>
                <c:pt idx="55">
                  <c:v>36.52595857725726</c:v>
                </c:pt>
                <c:pt idx="56">
                  <c:v>36.88246715902002</c:v>
                </c:pt>
                <c:pt idx="57">
                  <c:v>37.23897574078276</c:v>
                </c:pt>
                <c:pt idx="58">
                  <c:v>37.59548432254553</c:v>
                </c:pt>
                <c:pt idx="59">
                  <c:v>37.95199290430833</c:v>
                </c:pt>
                <c:pt idx="60">
                  <c:v>38.30850148607112</c:v>
                </c:pt>
                <c:pt idx="61">
                  <c:v>38.66501006783381</c:v>
                </c:pt>
                <c:pt idx="62">
                  <c:v>39.0215186495966</c:v>
                </c:pt>
                <c:pt idx="63">
                  <c:v>39.3780272313594</c:v>
                </c:pt>
                <c:pt idx="64">
                  <c:v>39.7345358131222</c:v>
                </c:pt>
                <c:pt idx="65">
                  <c:v>40.091044394885</c:v>
                </c:pt>
                <c:pt idx="66">
                  <c:v>40.44755297664764</c:v>
                </c:pt>
                <c:pt idx="67">
                  <c:v>40.80406155841041</c:v>
                </c:pt>
                <c:pt idx="68">
                  <c:v>41.1605701401733</c:v>
                </c:pt>
                <c:pt idx="69">
                  <c:v>41.51707872193604</c:v>
                </c:pt>
                <c:pt idx="70">
                  <c:v>41.87358730369871</c:v>
                </c:pt>
                <c:pt idx="71">
                  <c:v>42.23009588546154</c:v>
                </c:pt>
                <c:pt idx="72">
                  <c:v>42.58660446722428</c:v>
                </c:pt>
                <c:pt idx="73">
                  <c:v>42.94311304898713</c:v>
                </c:pt>
                <c:pt idx="74">
                  <c:v>43.29962163074993</c:v>
                </c:pt>
                <c:pt idx="75">
                  <c:v>43.65613021251261</c:v>
                </c:pt>
                <c:pt idx="76">
                  <c:v>44.01263879427541</c:v>
                </c:pt>
                <c:pt idx="77">
                  <c:v>44.3691473760382</c:v>
                </c:pt>
                <c:pt idx="78">
                  <c:v>44.725655957801</c:v>
                </c:pt>
                <c:pt idx="79">
                  <c:v>45.08216453956365</c:v>
                </c:pt>
                <c:pt idx="80">
                  <c:v>45.43867312132647</c:v>
                </c:pt>
                <c:pt idx="81">
                  <c:v>45.79518170308927</c:v>
                </c:pt>
                <c:pt idx="82">
                  <c:v>46.15169028485204</c:v>
                </c:pt>
                <c:pt idx="83">
                  <c:v>46.50819886661475</c:v>
                </c:pt>
                <c:pt idx="84">
                  <c:v>46.86470744837754</c:v>
                </c:pt>
                <c:pt idx="85">
                  <c:v>47.22121603014034</c:v>
                </c:pt>
                <c:pt idx="86">
                  <c:v>47.57772461190311</c:v>
                </c:pt>
                <c:pt idx="87">
                  <c:v>47.93423319366592</c:v>
                </c:pt>
                <c:pt idx="88">
                  <c:v>48.29074177542861</c:v>
                </c:pt>
                <c:pt idx="89">
                  <c:v>48.6472503571914</c:v>
                </c:pt>
                <c:pt idx="90">
                  <c:v>49.00375893895424</c:v>
                </c:pt>
                <c:pt idx="91">
                  <c:v>49.36026752071697</c:v>
                </c:pt>
                <c:pt idx="92">
                  <c:v>49.7167761024797</c:v>
                </c:pt>
                <c:pt idx="93">
                  <c:v>50.07328468424242</c:v>
                </c:pt>
                <c:pt idx="94">
                  <c:v>50.42979326600528</c:v>
                </c:pt>
                <c:pt idx="95">
                  <c:v>50.78630184776807</c:v>
                </c:pt>
                <c:pt idx="96">
                  <c:v>51.14281042953076</c:v>
                </c:pt>
                <c:pt idx="97">
                  <c:v>51.49931901129354</c:v>
                </c:pt>
                <c:pt idx="98">
                  <c:v>51.85582759305629</c:v>
                </c:pt>
                <c:pt idx="99">
                  <c:v>52.21233617481914</c:v>
                </c:pt>
                <c:pt idx="100">
                  <c:v>52.56884475658194</c:v>
                </c:pt>
                <c:pt idx="101">
                  <c:v>52.92535333834462</c:v>
                </c:pt>
                <c:pt idx="102">
                  <c:v>53.2818619201074</c:v>
                </c:pt>
                <c:pt idx="103">
                  <c:v>53.63837050187021</c:v>
                </c:pt>
                <c:pt idx="104">
                  <c:v>53.99487908363297</c:v>
                </c:pt>
                <c:pt idx="105">
                  <c:v>54.35138766539563</c:v>
                </c:pt>
                <c:pt idx="106">
                  <c:v>54.7078962471585</c:v>
                </c:pt>
                <c:pt idx="107">
                  <c:v>55.06440482892128</c:v>
                </c:pt>
                <c:pt idx="108">
                  <c:v>55.42091341068408</c:v>
                </c:pt>
                <c:pt idx="109">
                  <c:v>55.77742199244675</c:v>
                </c:pt>
                <c:pt idx="110">
                  <c:v>56.13393057420956</c:v>
                </c:pt>
                <c:pt idx="111">
                  <c:v>56.49043915597235</c:v>
                </c:pt>
                <c:pt idx="112">
                  <c:v>56.84694773773514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'[Konvergence za 100 let - výpočet.xlsx]Sheet2'!$P$2</c:f>
              <c:strCache>
                <c:ptCount val="1"/>
                <c:pt idx="0">
                  <c:v>  DE</c:v>
                </c:pt>
              </c:strCache>
            </c:strRef>
          </c:tx>
          <c:spPr>
            <a:ln w="41275" cap="rnd">
              <a:solidFill>
                <a:srgbClr val="7030A0">
                  <a:alpha val="7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'[Konvergence za 100 let - výpočet.xlsx]Sheet2'!$A$4:$A$116</c:f>
              <c:numCache>
                <c:formatCode>General</c:formatCode>
                <c:ptCount val="113"/>
                <c:pt idx="0">
                  <c:v>1998.0</c:v>
                </c:pt>
                <c:pt idx="1">
                  <c:v>1999.0</c:v>
                </c:pt>
                <c:pt idx="2">
                  <c:v>2000.0</c:v>
                </c:pt>
                <c:pt idx="3">
                  <c:v>2001.0</c:v>
                </c:pt>
                <c:pt idx="4">
                  <c:v>2002.0</c:v>
                </c:pt>
                <c:pt idx="5">
                  <c:v>2003.0</c:v>
                </c:pt>
                <c:pt idx="6">
                  <c:v>2004.0</c:v>
                </c:pt>
                <c:pt idx="7">
                  <c:v>2005.0</c:v>
                </c:pt>
                <c:pt idx="8">
                  <c:v>2009.0</c:v>
                </c:pt>
                <c:pt idx="9">
                  <c:v>2006.0</c:v>
                </c:pt>
                <c:pt idx="10">
                  <c:v>2008.0</c:v>
                </c:pt>
                <c:pt idx="11">
                  <c:v>2007.0</c:v>
                </c:pt>
                <c:pt idx="12">
                  <c:v>2010.0</c:v>
                </c:pt>
                <c:pt idx="13">
                  <c:v>2011.0</c:v>
                </c:pt>
                <c:pt idx="14">
                  <c:v>2013.0</c:v>
                </c:pt>
                <c:pt idx="15">
                  <c:v>2012.0</c:v>
                </c:pt>
                <c:pt idx="16">
                  <c:v>2014.0</c:v>
                </c:pt>
                <c:pt idx="17">
                  <c:v>2015.0</c:v>
                </c:pt>
                <c:pt idx="18">
                  <c:v>2016.0</c:v>
                </c:pt>
                <c:pt idx="19">
                  <c:v>2017.0</c:v>
                </c:pt>
                <c:pt idx="20">
                  <c:v>2018.0</c:v>
                </c:pt>
                <c:pt idx="21">
                  <c:v>2019.0</c:v>
                </c:pt>
                <c:pt idx="22">
                  <c:v>2020.0</c:v>
                </c:pt>
                <c:pt idx="23">
                  <c:v>2021.0</c:v>
                </c:pt>
                <c:pt idx="24">
                  <c:v>2022.0</c:v>
                </c:pt>
                <c:pt idx="25">
                  <c:v>2023.0</c:v>
                </c:pt>
                <c:pt idx="26">
                  <c:v>2024.0</c:v>
                </c:pt>
                <c:pt idx="27">
                  <c:v>2025.0</c:v>
                </c:pt>
                <c:pt idx="28">
                  <c:v>2026.0</c:v>
                </c:pt>
                <c:pt idx="29">
                  <c:v>2027.0</c:v>
                </c:pt>
                <c:pt idx="30">
                  <c:v>2028.0</c:v>
                </c:pt>
                <c:pt idx="31">
                  <c:v>2029.0</c:v>
                </c:pt>
                <c:pt idx="32">
                  <c:v>2030.0</c:v>
                </c:pt>
                <c:pt idx="33">
                  <c:v>2031.0</c:v>
                </c:pt>
                <c:pt idx="34">
                  <c:v>2032.0</c:v>
                </c:pt>
                <c:pt idx="35">
                  <c:v>2033.0</c:v>
                </c:pt>
                <c:pt idx="36">
                  <c:v>2034.0</c:v>
                </c:pt>
                <c:pt idx="37">
                  <c:v>2035.0</c:v>
                </c:pt>
                <c:pt idx="38">
                  <c:v>2036.0</c:v>
                </c:pt>
                <c:pt idx="39">
                  <c:v>2037.0</c:v>
                </c:pt>
                <c:pt idx="40">
                  <c:v>2038.0</c:v>
                </c:pt>
                <c:pt idx="41">
                  <c:v>2039.0</c:v>
                </c:pt>
                <c:pt idx="42">
                  <c:v>2040.0</c:v>
                </c:pt>
                <c:pt idx="43">
                  <c:v>2041.0</c:v>
                </c:pt>
                <c:pt idx="44">
                  <c:v>2042.0</c:v>
                </c:pt>
                <c:pt idx="45">
                  <c:v>2043.0</c:v>
                </c:pt>
                <c:pt idx="46">
                  <c:v>2044.0</c:v>
                </c:pt>
                <c:pt idx="47">
                  <c:v>2045.0</c:v>
                </c:pt>
                <c:pt idx="48">
                  <c:v>2046.0</c:v>
                </c:pt>
                <c:pt idx="49">
                  <c:v>2047.0</c:v>
                </c:pt>
                <c:pt idx="50">
                  <c:v>2048.0</c:v>
                </c:pt>
                <c:pt idx="51">
                  <c:v>2049.0</c:v>
                </c:pt>
                <c:pt idx="52">
                  <c:v>2050.0</c:v>
                </c:pt>
                <c:pt idx="53">
                  <c:v>2051.0</c:v>
                </c:pt>
                <c:pt idx="54">
                  <c:v>2052.0</c:v>
                </c:pt>
                <c:pt idx="55">
                  <c:v>2053.0</c:v>
                </c:pt>
                <c:pt idx="56">
                  <c:v>2054.0</c:v>
                </c:pt>
                <c:pt idx="57">
                  <c:v>2055.0</c:v>
                </c:pt>
                <c:pt idx="58">
                  <c:v>2056.0</c:v>
                </c:pt>
                <c:pt idx="59">
                  <c:v>2057.0</c:v>
                </c:pt>
                <c:pt idx="60">
                  <c:v>2058.0</c:v>
                </c:pt>
                <c:pt idx="61">
                  <c:v>2059.0</c:v>
                </c:pt>
                <c:pt idx="62">
                  <c:v>2060.0</c:v>
                </c:pt>
                <c:pt idx="63">
                  <c:v>2061.0</c:v>
                </c:pt>
                <c:pt idx="64">
                  <c:v>2062.0</c:v>
                </c:pt>
                <c:pt idx="65">
                  <c:v>2063.0</c:v>
                </c:pt>
                <c:pt idx="66">
                  <c:v>2064.0</c:v>
                </c:pt>
                <c:pt idx="67">
                  <c:v>2065.0</c:v>
                </c:pt>
                <c:pt idx="68">
                  <c:v>2066.0</c:v>
                </c:pt>
                <c:pt idx="69">
                  <c:v>2067.0</c:v>
                </c:pt>
                <c:pt idx="70">
                  <c:v>2068.0</c:v>
                </c:pt>
                <c:pt idx="71">
                  <c:v>2069.0</c:v>
                </c:pt>
                <c:pt idx="72">
                  <c:v>2070.0</c:v>
                </c:pt>
                <c:pt idx="73">
                  <c:v>2071.0</c:v>
                </c:pt>
                <c:pt idx="74">
                  <c:v>2072.0</c:v>
                </c:pt>
                <c:pt idx="75">
                  <c:v>2073.0</c:v>
                </c:pt>
                <c:pt idx="76">
                  <c:v>2074.0</c:v>
                </c:pt>
                <c:pt idx="77">
                  <c:v>2075.0</c:v>
                </c:pt>
                <c:pt idx="78">
                  <c:v>2076.0</c:v>
                </c:pt>
                <c:pt idx="79">
                  <c:v>2077.0</c:v>
                </c:pt>
                <c:pt idx="80">
                  <c:v>2078.0</c:v>
                </c:pt>
                <c:pt idx="81">
                  <c:v>2079.0</c:v>
                </c:pt>
                <c:pt idx="82">
                  <c:v>2080.0</c:v>
                </c:pt>
                <c:pt idx="83">
                  <c:v>2081.0</c:v>
                </c:pt>
                <c:pt idx="84">
                  <c:v>2082.0</c:v>
                </c:pt>
                <c:pt idx="85">
                  <c:v>2083.0</c:v>
                </c:pt>
                <c:pt idx="86">
                  <c:v>2084.0</c:v>
                </c:pt>
                <c:pt idx="87">
                  <c:v>2085.0</c:v>
                </c:pt>
                <c:pt idx="88">
                  <c:v>2086.0</c:v>
                </c:pt>
                <c:pt idx="89">
                  <c:v>2087.0</c:v>
                </c:pt>
                <c:pt idx="90">
                  <c:v>2088.0</c:v>
                </c:pt>
                <c:pt idx="91">
                  <c:v>2089.0</c:v>
                </c:pt>
                <c:pt idx="92">
                  <c:v>2090.0</c:v>
                </c:pt>
                <c:pt idx="93">
                  <c:v>2091.0</c:v>
                </c:pt>
                <c:pt idx="94">
                  <c:v>2092.0</c:v>
                </c:pt>
                <c:pt idx="95">
                  <c:v>2093.0</c:v>
                </c:pt>
                <c:pt idx="96">
                  <c:v>2094.0</c:v>
                </c:pt>
                <c:pt idx="97">
                  <c:v>2095.0</c:v>
                </c:pt>
                <c:pt idx="98">
                  <c:v>2096.0</c:v>
                </c:pt>
                <c:pt idx="99">
                  <c:v>2097.0</c:v>
                </c:pt>
                <c:pt idx="100">
                  <c:v>2098.0</c:v>
                </c:pt>
                <c:pt idx="101">
                  <c:v>2099.0</c:v>
                </c:pt>
                <c:pt idx="102">
                  <c:v>2100.0</c:v>
                </c:pt>
                <c:pt idx="103">
                  <c:v>2101.0</c:v>
                </c:pt>
                <c:pt idx="104">
                  <c:v>2102.0</c:v>
                </c:pt>
                <c:pt idx="105">
                  <c:v>2103.0</c:v>
                </c:pt>
                <c:pt idx="106">
                  <c:v>2104.0</c:v>
                </c:pt>
                <c:pt idx="107">
                  <c:v>2105.0</c:v>
                </c:pt>
                <c:pt idx="108">
                  <c:v>2106.0</c:v>
                </c:pt>
                <c:pt idx="109">
                  <c:v>2107.0</c:v>
                </c:pt>
                <c:pt idx="110">
                  <c:v>2108.0</c:v>
                </c:pt>
                <c:pt idx="111">
                  <c:v>2109.0</c:v>
                </c:pt>
                <c:pt idx="112">
                  <c:v>2110.0</c:v>
                </c:pt>
              </c:numCache>
            </c:numRef>
          </c:cat>
          <c:val>
            <c:numRef>
              <c:f>'[Konvergence za 100 let - výpočet.xlsx]Sheet2'!$P$4:$P$116</c:f>
              <c:numCache>
                <c:formatCode>General</c:formatCode>
                <c:ptCount val="113"/>
                <c:pt idx="0">
                  <c:v>23.73687144338637</c:v>
                </c:pt>
                <c:pt idx="1">
                  <c:v>24.68989690993261</c:v>
                </c:pt>
                <c:pt idx="2">
                  <c:v>25.42222285369989</c:v>
                </c:pt>
                <c:pt idx="3">
                  <c:v>25.74734251363223</c:v>
                </c:pt>
                <c:pt idx="4">
                  <c:v>26.30951162865888</c:v>
                </c:pt>
                <c:pt idx="5">
                  <c:v>27.03663613231564</c:v>
                </c:pt>
                <c:pt idx="6">
                  <c:v>27.94571806849027</c:v>
                </c:pt>
                <c:pt idx="7">
                  <c:v>29.10320682769162</c:v>
                </c:pt>
                <c:pt idx="8">
                  <c:v>29.4821877990946</c:v>
                </c:pt>
                <c:pt idx="9">
                  <c:v>29.74070615448266</c:v>
                </c:pt>
                <c:pt idx="10">
                  <c:v>30.259947103489</c:v>
                </c:pt>
                <c:pt idx="11">
                  <c:v>30.32097311714205</c:v>
                </c:pt>
                <c:pt idx="12">
                  <c:v>30.67599367238564</c:v>
                </c:pt>
                <c:pt idx="13">
                  <c:v>31.13340956597693</c:v>
                </c:pt>
                <c:pt idx="14">
                  <c:v>31.41815256755365</c:v>
                </c:pt>
                <c:pt idx="15">
                  <c:v>31.63507914998083</c:v>
                </c:pt>
                <c:pt idx="16">
                  <c:v>32.044845706716</c:v>
                </c:pt>
                <c:pt idx="17">
                  <c:v>32.54506875699134</c:v>
                </c:pt>
                <c:pt idx="18">
                  <c:v>32.76159661214725</c:v>
                </c:pt>
                <c:pt idx="19">
                  <c:v>33.17075695026517</c:v>
                </c:pt>
                <c:pt idx="20">
                  <c:v>34.34412996526824</c:v>
                </c:pt>
                <c:pt idx="21">
                  <c:v>34.83233022840386</c:v>
                </c:pt>
                <c:pt idx="22">
                  <c:v>35.32053049153933</c:v>
                </c:pt>
                <c:pt idx="23">
                  <c:v>35.8087307546748</c:v>
                </c:pt>
                <c:pt idx="24">
                  <c:v>36.29693101781027</c:v>
                </c:pt>
                <c:pt idx="25">
                  <c:v>36.78513128094576</c:v>
                </c:pt>
                <c:pt idx="26">
                  <c:v>37.27333154408132</c:v>
                </c:pt>
                <c:pt idx="27">
                  <c:v>37.76153180721678</c:v>
                </c:pt>
                <c:pt idx="28">
                  <c:v>38.24973207035225</c:v>
                </c:pt>
                <c:pt idx="29">
                  <c:v>38.73793233348775</c:v>
                </c:pt>
                <c:pt idx="30">
                  <c:v>39.2261325966232</c:v>
                </c:pt>
                <c:pt idx="31">
                  <c:v>39.71433285975866</c:v>
                </c:pt>
                <c:pt idx="32">
                  <c:v>40.20253312289425</c:v>
                </c:pt>
                <c:pt idx="33">
                  <c:v>40.69073338602976</c:v>
                </c:pt>
                <c:pt idx="34">
                  <c:v>41.17893364916518</c:v>
                </c:pt>
                <c:pt idx="35">
                  <c:v>41.66713391230064</c:v>
                </c:pt>
                <c:pt idx="36">
                  <c:v>42.1553341754361</c:v>
                </c:pt>
                <c:pt idx="37">
                  <c:v>42.6435344385717</c:v>
                </c:pt>
                <c:pt idx="38">
                  <c:v>43.13173470170715</c:v>
                </c:pt>
                <c:pt idx="39">
                  <c:v>43.6199349648426</c:v>
                </c:pt>
                <c:pt idx="40">
                  <c:v>44.1081352279781</c:v>
                </c:pt>
                <c:pt idx="41">
                  <c:v>44.59633549111356</c:v>
                </c:pt>
                <c:pt idx="42">
                  <c:v>45.08453575424915</c:v>
                </c:pt>
                <c:pt idx="43">
                  <c:v>45.57273601738461</c:v>
                </c:pt>
                <c:pt idx="44">
                  <c:v>46.06093628052008</c:v>
                </c:pt>
                <c:pt idx="45">
                  <c:v>46.54913654365555</c:v>
                </c:pt>
                <c:pt idx="46">
                  <c:v>47.03733680679102</c:v>
                </c:pt>
                <c:pt idx="47">
                  <c:v>47.5255370699265</c:v>
                </c:pt>
                <c:pt idx="48">
                  <c:v>48.01373733306205</c:v>
                </c:pt>
                <c:pt idx="49">
                  <c:v>48.50193759619751</c:v>
                </c:pt>
                <c:pt idx="50">
                  <c:v>48.990137859333</c:v>
                </c:pt>
                <c:pt idx="51">
                  <c:v>49.47833812246847</c:v>
                </c:pt>
                <c:pt idx="52">
                  <c:v>49.96653838560394</c:v>
                </c:pt>
                <c:pt idx="53">
                  <c:v>50.45473864873952</c:v>
                </c:pt>
                <c:pt idx="54">
                  <c:v>50.942938911875</c:v>
                </c:pt>
                <c:pt idx="55">
                  <c:v>51.43113917501044</c:v>
                </c:pt>
                <c:pt idx="56">
                  <c:v>51.91933943814593</c:v>
                </c:pt>
                <c:pt idx="57">
                  <c:v>52.40753970128139</c:v>
                </c:pt>
                <c:pt idx="58">
                  <c:v>52.89573996441686</c:v>
                </c:pt>
                <c:pt idx="59">
                  <c:v>53.38394022755244</c:v>
                </c:pt>
                <c:pt idx="60">
                  <c:v>53.8721404906879</c:v>
                </c:pt>
                <c:pt idx="61">
                  <c:v>54.36034075382337</c:v>
                </c:pt>
                <c:pt idx="62">
                  <c:v>54.84854101695885</c:v>
                </c:pt>
                <c:pt idx="63">
                  <c:v>55.33674128009429</c:v>
                </c:pt>
                <c:pt idx="64">
                  <c:v>55.8249415432299</c:v>
                </c:pt>
                <c:pt idx="65">
                  <c:v>56.31314180636534</c:v>
                </c:pt>
                <c:pt idx="66">
                  <c:v>56.80134206950083</c:v>
                </c:pt>
                <c:pt idx="67">
                  <c:v>57.2895423326363</c:v>
                </c:pt>
                <c:pt idx="68">
                  <c:v>57.77774259577177</c:v>
                </c:pt>
                <c:pt idx="69">
                  <c:v>58.26594285890735</c:v>
                </c:pt>
                <c:pt idx="70">
                  <c:v>58.75414312204281</c:v>
                </c:pt>
                <c:pt idx="71">
                  <c:v>59.2423433851783</c:v>
                </c:pt>
                <c:pt idx="72">
                  <c:v>59.73054364831376</c:v>
                </c:pt>
                <c:pt idx="73">
                  <c:v>60.21874391144923</c:v>
                </c:pt>
                <c:pt idx="74">
                  <c:v>60.7069441745847</c:v>
                </c:pt>
                <c:pt idx="75">
                  <c:v>61.19514443772027</c:v>
                </c:pt>
                <c:pt idx="76">
                  <c:v>61.68334470085574</c:v>
                </c:pt>
                <c:pt idx="77">
                  <c:v>62.1715449639912</c:v>
                </c:pt>
                <c:pt idx="78">
                  <c:v>62.65974522712668</c:v>
                </c:pt>
                <c:pt idx="79">
                  <c:v>63.14794549026212</c:v>
                </c:pt>
                <c:pt idx="80">
                  <c:v>63.63614575339773</c:v>
                </c:pt>
                <c:pt idx="81">
                  <c:v>64.12434601653308</c:v>
                </c:pt>
                <c:pt idx="82">
                  <c:v>64.61254627966865</c:v>
                </c:pt>
                <c:pt idx="83">
                  <c:v>65.10074654280405</c:v>
                </c:pt>
                <c:pt idx="84">
                  <c:v>65.58894680593956</c:v>
                </c:pt>
                <c:pt idx="85">
                  <c:v>66.0771470690751</c:v>
                </c:pt>
                <c:pt idx="86">
                  <c:v>66.56534733221059</c:v>
                </c:pt>
                <c:pt idx="87">
                  <c:v>67.05354759534611</c:v>
                </c:pt>
                <c:pt idx="88">
                  <c:v>67.5417478584815</c:v>
                </c:pt>
                <c:pt idx="89">
                  <c:v>68.02994812161705</c:v>
                </c:pt>
                <c:pt idx="90">
                  <c:v>68.51814838475251</c:v>
                </c:pt>
                <c:pt idx="91">
                  <c:v>69.00634864788806</c:v>
                </c:pt>
                <c:pt idx="92">
                  <c:v>69.49454891102357</c:v>
                </c:pt>
                <c:pt idx="93">
                  <c:v>69.982749174159</c:v>
                </c:pt>
                <c:pt idx="94">
                  <c:v>70.47094943729448</c:v>
                </c:pt>
                <c:pt idx="95">
                  <c:v>70.95914970042995</c:v>
                </c:pt>
                <c:pt idx="96">
                  <c:v>71.44734996356548</c:v>
                </c:pt>
                <c:pt idx="97">
                  <c:v>71.93555022670101</c:v>
                </c:pt>
                <c:pt idx="98">
                  <c:v>72.4237504898365</c:v>
                </c:pt>
                <c:pt idx="99">
                  <c:v>72.91195075297196</c:v>
                </c:pt>
                <c:pt idx="100">
                  <c:v>73.40015101610754</c:v>
                </c:pt>
                <c:pt idx="101">
                  <c:v>73.88835127924301</c:v>
                </c:pt>
                <c:pt idx="102">
                  <c:v>74.37655154237848</c:v>
                </c:pt>
                <c:pt idx="103">
                  <c:v>74.8647518055139</c:v>
                </c:pt>
                <c:pt idx="104">
                  <c:v>75.35295206864937</c:v>
                </c:pt>
                <c:pt idx="105">
                  <c:v>75.84115233178484</c:v>
                </c:pt>
                <c:pt idx="106">
                  <c:v>76.32935259492029</c:v>
                </c:pt>
                <c:pt idx="107">
                  <c:v>76.81755285805581</c:v>
                </c:pt>
                <c:pt idx="108">
                  <c:v>77.30575312119124</c:v>
                </c:pt>
                <c:pt idx="109">
                  <c:v>77.79395338432676</c:v>
                </c:pt>
                <c:pt idx="110">
                  <c:v>78.28215364746246</c:v>
                </c:pt>
                <c:pt idx="111">
                  <c:v>78.77035391059789</c:v>
                </c:pt>
                <c:pt idx="112">
                  <c:v>79.25855417373334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1867616"/>
        <c:axId val="-2121864240"/>
      </c:lineChart>
      <c:catAx>
        <c:axId val="-212186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864240"/>
        <c:crosses val="autoZero"/>
        <c:auto val="1"/>
        <c:lblAlgn val="ctr"/>
        <c:lblOffset val="100"/>
        <c:tickLblSkip val="8"/>
        <c:noMultiLvlLbl val="0"/>
      </c:catAx>
      <c:valAx>
        <c:axId val="-2121864240"/>
        <c:scaling>
          <c:orientation val="minMax"/>
          <c:max val="8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86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'[Konvergence vs. divergence 2.xlsx]List2'!$A$16</c:f>
              <c:strCache>
                <c:ptCount val="1"/>
                <c:pt idx="0">
                  <c:v>  Rozdíl</c:v>
                </c:pt>
              </c:strCache>
            </c:strRef>
          </c:tx>
          <c:spPr>
            <a:solidFill>
              <a:srgbClr val="00B050">
                <a:alpha val="30000"/>
              </a:srgbClr>
            </a:solidFill>
          </c:spPr>
          <c:invertIfNegative val="0"/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2.xlsx]List2'!$B$16:$AA$16</c:f>
              <c:numCache>
                <c:formatCode>General</c:formatCode>
                <c:ptCount val="26"/>
                <c:pt idx="0">
                  <c:v>6.106929999999998</c:v>
                </c:pt>
                <c:pt idx="1">
                  <c:v>6.479780000000002</c:v>
                </c:pt>
                <c:pt idx="2">
                  <c:v>6.411969999999998</c:v>
                </c:pt>
                <c:pt idx="3">
                  <c:v>6.640919999999998</c:v>
                </c:pt>
                <c:pt idx="4">
                  <c:v>5.998939999999997</c:v>
                </c:pt>
                <c:pt idx="5">
                  <c:v>5.97617</c:v>
                </c:pt>
                <c:pt idx="6">
                  <c:v>6.646879999999998</c:v>
                </c:pt>
                <c:pt idx="7">
                  <c:v>7.44156</c:v>
                </c:pt>
                <c:pt idx="8">
                  <c:v>7.911579999999999</c:v>
                </c:pt>
                <c:pt idx="9">
                  <c:v>8.597420000000001</c:v>
                </c:pt>
                <c:pt idx="10">
                  <c:v>8.38763</c:v>
                </c:pt>
                <c:pt idx="11">
                  <c:v>8.542720000000001</c:v>
                </c:pt>
                <c:pt idx="12">
                  <c:v>7.84621</c:v>
                </c:pt>
                <c:pt idx="13">
                  <c:v>7.702359999999999</c:v>
                </c:pt>
                <c:pt idx="14">
                  <c:v>7.646669999999997</c:v>
                </c:pt>
                <c:pt idx="15">
                  <c:v>7.739159999999998</c:v>
                </c:pt>
                <c:pt idx="16">
                  <c:v>7.258099999999999</c:v>
                </c:pt>
                <c:pt idx="17">
                  <c:v>7.638189999999995</c:v>
                </c:pt>
                <c:pt idx="18">
                  <c:v>6.656539999999997</c:v>
                </c:pt>
                <c:pt idx="19">
                  <c:v>7.350529999999996</c:v>
                </c:pt>
                <c:pt idx="20">
                  <c:v>6.97739</c:v>
                </c:pt>
                <c:pt idx="21">
                  <c:v>7.127419999999997</c:v>
                </c:pt>
                <c:pt idx="22">
                  <c:v>7.06027</c:v>
                </c:pt>
                <c:pt idx="23">
                  <c:v>7.022179999999996</c:v>
                </c:pt>
                <c:pt idx="24">
                  <c:v>7.08764</c:v>
                </c:pt>
                <c:pt idx="25">
                  <c:v>7.145799999999999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30476192"/>
        <c:axId val="-2130473024"/>
      </c:barChart>
      <c:lineChart>
        <c:grouping val="standard"/>
        <c:varyColors val="0"/>
        <c:ser>
          <c:idx val="0"/>
          <c:order val="0"/>
          <c:tx>
            <c:strRef>
              <c:f>'[Konvergence vs. divergence 2.xlsx]List2'!$A$14</c:f>
              <c:strCache>
                <c:ptCount val="1"/>
                <c:pt idx="0">
                  <c:v>  EU15</c:v>
                </c:pt>
              </c:strCache>
            </c:strRef>
          </c:tx>
          <c:spPr>
            <a:ln w="41275">
              <a:solidFill>
                <a:srgbClr val="0070C0">
                  <a:alpha val="70000"/>
                </a:srgbClr>
              </a:solidFill>
            </a:ln>
          </c:spPr>
          <c:marker>
            <c:symbol val="none"/>
          </c:marker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2.xlsx]List2'!$B$14:$AA$14</c:f>
              <c:numCache>
                <c:formatCode>General</c:formatCode>
                <c:ptCount val="26"/>
                <c:pt idx="0">
                  <c:v>16.73716</c:v>
                </c:pt>
                <c:pt idx="1">
                  <c:v>17.34841</c:v>
                </c:pt>
                <c:pt idx="2">
                  <c:v>17.33617</c:v>
                </c:pt>
                <c:pt idx="3">
                  <c:v>18.07673</c:v>
                </c:pt>
                <c:pt idx="4">
                  <c:v>17.54431</c:v>
                </c:pt>
                <c:pt idx="5">
                  <c:v>18.39386</c:v>
                </c:pt>
                <c:pt idx="6">
                  <c:v>19.36888</c:v>
                </c:pt>
                <c:pt idx="7">
                  <c:v>20.24898</c:v>
                </c:pt>
                <c:pt idx="8">
                  <c:v>21.206</c:v>
                </c:pt>
                <c:pt idx="9">
                  <c:v>22.71725</c:v>
                </c:pt>
                <c:pt idx="10">
                  <c:v>23.50595</c:v>
                </c:pt>
                <c:pt idx="11">
                  <c:v>24.17738</c:v>
                </c:pt>
                <c:pt idx="12">
                  <c:v>24.36366</c:v>
                </c:pt>
                <c:pt idx="13">
                  <c:v>25.349</c:v>
                </c:pt>
                <c:pt idx="14">
                  <c:v>26.25388999999999</c:v>
                </c:pt>
                <c:pt idx="15">
                  <c:v>27.54611</c:v>
                </c:pt>
                <c:pt idx="16">
                  <c:v>28.85793</c:v>
                </c:pt>
                <c:pt idx="17">
                  <c:v>28.72646</c:v>
                </c:pt>
                <c:pt idx="18">
                  <c:v>26.88623</c:v>
                </c:pt>
                <c:pt idx="19">
                  <c:v>27.91411</c:v>
                </c:pt>
                <c:pt idx="20">
                  <c:v>28.55880000000001</c:v>
                </c:pt>
                <c:pt idx="21">
                  <c:v>28.93347</c:v>
                </c:pt>
                <c:pt idx="22">
                  <c:v>28.9803</c:v>
                </c:pt>
                <c:pt idx="23">
                  <c:v>29.70658</c:v>
                </c:pt>
                <c:pt idx="24">
                  <c:v>30.93976</c:v>
                </c:pt>
                <c:pt idx="25">
                  <c:v>31.96697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'[Konvergence vs. divergence 2.xlsx]List2'!$A$15</c:f>
              <c:strCache>
                <c:ptCount val="1"/>
                <c:pt idx="0">
                  <c:v>  ČR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2.xlsx]List2'!$B$15:$AA$15</c:f>
              <c:numCache>
                <c:formatCode>General</c:formatCode>
                <c:ptCount val="26"/>
                <c:pt idx="0">
                  <c:v>10.63023</c:v>
                </c:pt>
                <c:pt idx="1">
                  <c:v>10.86863</c:v>
                </c:pt>
                <c:pt idx="2">
                  <c:v>10.9242</c:v>
                </c:pt>
                <c:pt idx="3">
                  <c:v>11.43581</c:v>
                </c:pt>
                <c:pt idx="4">
                  <c:v>11.54537</c:v>
                </c:pt>
                <c:pt idx="5">
                  <c:v>12.41769</c:v>
                </c:pt>
                <c:pt idx="6">
                  <c:v>12.722</c:v>
                </c:pt>
                <c:pt idx="7">
                  <c:v>12.80742</c:v>
                </c:pt>
                <c:pt idx="8">
                  <c:v>13.29442</c:v>
                </c:pt>
                <c:pt idx="9">
                  <c:v>14.11983</c:v>
                </c:pt>
                <c:pt idx="10">
                  <c:v>15.11832</c:v>
                </c:pt>
                <c:pt idx="11">
                  <c:v>15.63466</c:v>
                </c:pt>
                <c:pt idx="12">
                  <c:v>16.51745</c:v>
                </c:pt>
                <c:pt idx="13">
                  <c:v>17.64664</c:v>
                </c:pt>
                <c:pt idx="14">
                  <c:v>18.60722000000001</c:v>
                </c:pt>
                <c:pt idx="15">
                  <c:v>19.80695</c:v>
                </c:pt>
                <c:pt idx="16">
                  <c:v>21.59983</c:v>
                </c:pt>
                <c:pt idx="17">
                  <c:v>21.08827</c:v>
                </c:pt>
                <c:pt idx="18">
                  <c:v>20.22969</c:v>
                </c:pt>
                <c:pt idx="19">
                  <c:v>20.56358</c:v>
                </c:pt>
                <c:pt idx="20">
                  <c:v>21.58141</c:v>
                </c:pt>
                <c:pt idx="21">
                  <c:v>21.80605</c:v>
                </c:pt>
                <c:pt idx="22">
                  <c:v>21.92003</c:v>
                </c:pt>
                <c:pt idx="23">
                  <c:v>22.6844</c:v>
                </c:pt>
                <c:pt idx="24">
                  <c:v>23.85212</c:v>
                </c:pt>
                <c:pt idx="25">
                  <c:v>24.82117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476192"/>
        <c:axId val="-2130473024"/>
      </c:lineChart>
      <c:catAx>
        <c:axId val="-213047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30473024"/>
        <c:crosses val="autoZero"/>
        <c:auto val="1"/>
        <c:lblAlgn val="ctr"/>
        <c:lblOffset val="100"/>
        <c:noMultiLvlLbl val="0"/>
      </c:catAx>
      <c:valAx>
        <c:axId val="-21304730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Tisíce eur (PPS)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304761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2"/>
          <c:order val="1"/>
          <c:tx>
            <c:strRef>
              <c:f>'[Konvergence vs. divergence 2.xlsx]List2'!$A$5</c:f>
              <c:strCache>
                <c:ptCount val="1"/>
                <c:pt idx="0">
                  <c:v>  Rozdíl</c:v>
                </c:pt>
              </c:strCache>
            </c:strRef>
          </c:tx>
          <c:spPr>
            <a:solidFill>
              <a:srgbClr val="00B050">
                <a:alpha val="30000"/>
              </a:srgbClr>
            </a:solidFill>
          </c:spPr>
          <c:invertIfNegative val="0"/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2.xlsx]List2'!$B$5:$AA$5</c:f>
              <c:numCache>
                <c:formatCode>General</c:formatCode>
                <c:ptCount val="26"/>
                <c:pt idx="0">
                  <c:v>16.39509</c:v>
                </c:pt>
                <c:pt idx="1">
                  <c:v>17.80193999999999</c:v>
                </c:pt>
                <c:pt idx="2">
                  <c:v>18.41564</c:v>
                </c:pt>
                <c:pt idx="3">
                  <c:v>18.98256</c:v>
                </c:pt>
                <c:pt idx="4">
                  <c:v>19.85298000000001</c:v>
                </c:pt>
                <c:pt idx="5">
                  <c:v>18.97192</c:v>
                </c:pt>
                <c:pt idx="6">
                  <c:v>18.56357999999998</c:v>
                </c:pt>
                <c:pt idx="7">
                  <c:v>18.62829</c:v>
                </c:pt>
                <c:pt idx="8">
                  <c:v>19.21846</c:v>
                </c:pt>
                <c:pt idx="9">
                  <c:v>19.22744</c:v>
                </c:pt>
                <c:pt idx="10">
                  <c:v>19.07965</c:v>
                </c:pt>
                <c:pt idx="11">
                  <c:v>18.23664999999998</c:v>
                </c:pt>
                <c:pt idx="12">
                  <c:v>18.24468</c:v>
                </c:pt>
                <c:pt idx="13">
                  <c:v>18.09203999999998</c:v>
                </c:pt>
                <c:pt idx="14">
                  <c:v>17.17534999999998</c:v>
                </c:pt>
                <c:pt idx="15">
                  <c:v>16.96618</c:v>
                </c:pt>
                <c:pt idx="16">
                  <c:v>17.14401999999999</c:v>
                </c:pt>
                <c:pt idx="17">
                  <c:v>15.71697</c:v>
                </c:pt>
                <c:pt idx="18">
                  <c:v>15.86423</c:v>
                </c:pt>
                <c:pt idx="19">
                  <c:v>16.64278999999998</c:v>
                </c:pt>
                <c:pt idx="20">
                  <c:v>17.42076</c:v>
                </c:pt>
                <c:pt idx="21">
                  <c:v>18.25456999999999</c:v>
                </c:pt>
                <c:pt idx="22">
                  <c:v>19.25457999999999</c:v>
                </c:pt>
                <c:pt idx="23">
                  <c:v>20.51490000000001</c:v>
                </c:pt>
                <c:pt idx="24">
                  <c:v>21.02711</c:v>
                </c:pt>
                <c:pt idx="25">
                  <c:v>21.77961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2124086272"/>
        <c:axId val="-2124083344"/>
      </c:barChart>
      <c:lineChart>
        <c:grouping val="standard"/>
        <c:varyColors val="0"/>
        <c:ser>
          <c:idx val="1"/>
          <c:order val="0"/>
          <c:tx>
            <c:strRef>
              <c:f>'[Konvergence vs. divergence 2.xlsx]List2'!$A$4</c:f>
              <c:strCache>
                <c:ptCount val="1"/>
                <c:pt idx="0">
                  <c:v>  ČR</c:v>
                </c:pt>
              </c:strCache>
            </c:strRef>
          </c:tx>
          <c:spPr>
            <a:ln w="41275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2.xlsx]List2'!$B$4:$AA$4</c:f>
              <c:numCache>
                <c:formatCode>General</c:formatCode>
                <c:ptCount val="26"/>
                <c:pt idx="0">
                  <c:v>2.44206</c:v>
                </c:pt>
                <c:pt idx="1">
                  <c:v>2.562009999999999</c:v>
                </c:pt>
                <c:pt idx="2">
                  <c:v>3.34004</c:v>
                </c:pt>
                <c:pt idx="3">
                  <c:v>3.862089999999998</c:v>
                </c:pt>
                <c:pt idx="4">
                  <c:v>4.40836</c:v>
                </c:pt>
                <c:pt idx="5">
                  <c:v>5.09968</c:v>
                </c:pt>
                <c:pt idx="6">
                  <c:v>5.27617</c:v>
                </c:pt>
                <c:pt idx="7">
                  <c:v>5.77331</c:v>
                </c:pt>
                <c:pt idx="8">
                  <c:v>5.898919999999997</c:v>
                </c:pt>
                <c:pt idx="9">
                  <c:v>6.487989999999997</c:v>
                </c:pt>
                <c:pt idx="10">
                  <c:v>7.357199999999997</c:v>
                </c:pt>
                <c:pt idx="11">
                  <c:v>8.51197</c:v>
                </c:pt>
                <c:pt idx="12">
                  <c:v>8.622140000000003</c:v>
                </c:pt>
                <c:pt idx="13">
                  <c:v>9.393450000000004</c:v>
                </c:pt>
                <c:pt idx="14">
                  <c:v>10.68917</c:v>
                </c:pt>
                <c:pt idx="15">
                  <c:v>12.05308</c:v>
                </c:pt>
                <c:pt idx="16">
                  <c:v>13.36921</c:v>
                </c:pt>
                <c:pt idx="17">
                  <c:v>15.43281</c:v>
                </c:pt>
                <c:pt idx="18">
                  <c:v>14.14078</c:v>
                </c:pt>
                <c:pt idx="19">
                  <c:v>14.86791</c:v>
                </c:pt>
                <c:pt idx="20">
                  <c:v>15.58405</c:v>
                </c:pt>
                <c:pt idx="21">
                  <c:v>15.31477</c:v>
                </c:pt>
                <c:pt idx="22">
                  <c:v>14.96439</c:v>
                </c:pt>
                <c:pt idx="23">
                  <c:v>14.72228</c:v>
                </c:pt>
                <c:pt idx="24">
                  <c:v>15.36544</c:v>
                </c:pt>
                <c:pt idx="25">
                  <c:v>16.0147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'[Konvergence vs. divergence 2.xlsx]List2'!$A$6</c:f>
              <c:strCache>
                <c:ptCount val="1"/>
                <c:pt idx="0">
                  <c:v>  Německo</c:v>
                </c:pt>
              </c:strCache>
            </c:strRef>
          </c:tx>
          <c:spPr>
            <a:ln w="41275">
              <a:solidFill>
                <a:srgbClr val="7030A0">
                  <a:alpha val="70000"/>
                </a:srgbClr>
              </a:solidFill>
            </a:ln>
          </c:spPr>
          <c:marker>
            <c:symbol val="none"/>
          </c:marker>
          <c:cat>
            <c:numRef>
              <c:f>'[Konvergence vs. divergence 2.xlsx]List2'!$B$2:$AA$2</c:f>
              <c:numCache>
                <c:formatCode>General</c:formatCode>
                <c:ptCount val="26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  <c:pt idx="21">
                  <c:v>2012.0</c:v>
                </c:pt>
                <c:pt idx="22">
                  <c:v>2013.0</c:v>
                </c:pt>
                <c:pt idx="23">
                  <c:v>2014.0</c:v>
                </c:pt>
                <c:pt idx="24">
                  <c:v>2015.0</c:v>
                </c:pt>
                <c:pt idx="25">
                  <c:v>2016.0</c:v>
                </c:pt>
              </c:numCache>
            </c:numRef>
          </c:cat>
          <c:val>
            <c:numRef>
              <c:f>'[Konvergence vs. divergence 2.xlsx]List2'!$B$6:$AA$6</c:f>
              <c:numCache>
                <c:formatCode>General</c:formatCode>
                <c:ptCount val="26"/>
                <c:pt idx="0">
                  <c:v>18.83715</c:v>
                </c:pt>
                <c:pt idx="1">
                  <c:v>20.36395</c:v>
                </c:pt>
                <c:pt idx="2">
                  <c:v>21.75568</c:v>
                </c:pt>
                <c:pt idx="3">
                  <c:v>22.84465</c:v>
                </c:pt>
                <c:pt idx="4">
                  <c:v>24.26134</c:v>
                </c:pt>
                <c:pt idx="5">
                  <c:v>24.0716</c:v>
                </c:pt>
                <c:pt idx="6">
                  <c:v>23.83975</c:v>
                </c:pt>
                <c:pt idx="7">
                  <c:v>24.40159999999998</c:v>
                </c:pt>
                <c:pt idx="8">
                  <c:v>25.11738</c:v>
                </c:pt>
                <c:pt idx="9">
                  <c:v>25.71543</c:v>
                </c:pt>
                <c:pt idx="10">
                  <c:v>26.43685</c:v>
                </c:pt>
                <c:pt idx="11">
                  <c:v>26.74861999999997</c:v>
                </c:pt>
                <c:pt idx="12">
                  <c:v>26.86682</c:v>
                </c:pt>
                <c:pt idx="13">
                  <c:v>27.48548999999997</c:v>
                </c:pt>
                <c:pt idx="14">
                  <c:v>27.86452</c:v>
                </c:pt>
                <c:pt idx="15">
                  <c:v>29.01926</c:v>
                </c:pt>
                <c:pt idx="16">
                  <c:v>30.51323</c:v>
                </c:pt>
                <c:pt idx="17">
                  <c:v>31.14978</c:v>
                </c:pt>
                <c:pt idx="18">
                  <c:v>30.00501</c:v>
                </c:pt>
                <c:pt idx="19">
                  <c:v>31.5107</c:v>
                </c:pt>
                <c:pt idx="20">
                  <c:v>33.00481</c:v>
                </c:pt>
                <c:pt idx="21">
                  <c:v>33.56934000000001</c:v>
                </c:pt>
                <c:pt idx="22">
                  <c:v>34.21897</c:v>
                </c:pt>
                <c:pt idx="23">
                  <c:v>35.23718</c:v>
                </c:pt>
                <c:pt idx="24">
                  <c:v>36.39255</c:v>
                </c:pt>
                <c:pt idx="25">
                  <c:v>37.79431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4086272"/>
        <c:axId val="-2124083344"/>
      </c:lineChart>
      <c:catAx>
        <c:axId val="-212408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24083344"/>
        <c:crosses val="autoZero"/>
        <c:auto val="1"/>
        <c:lblAlgn val="ctr"/>
        <c:lblOffset val="100"/>
        <c:noMultiLvlLbl val="0"/>
      </c:catAx>
      <c:valAx>
        <c:axId val="-2124083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cs-CZ" b="0"/>
                  <a:t>Tisíce</a:t>
                </a:r>
                <a:r>
                  <a:rPr lang="cs-CZ" b="0" baseline="0"/>
                  <a:t> eur (běžné ceny)</a:t>
                </a:r>
                <a:endParaRPr lang="cs-CZ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240862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cat>
            <c:strRef>
              <c:f>AmecoCurrent!$A$59:$A$88</c:f>
              <c:strCache>
                <c:ptCount val="30"/>
                <c:pt idx="0">
                  <c:v>Slovenia</c:v>
                </c:pt>
                <c:pt idx="1">
                  <c:v>Croatia</c:v>
                </c:pt>
                <c:pt idx="2">
                  <c:v>France</c:v>
                </c:pt>
                <c:pt idx="3">
                  <c:v>Belgium</c:v>
                </c:pt>
                <c:pt idx="4">
                  <c:v>UK</c:v>
                </c:pt>
                <c:pt idx="5">
                  <c:v>Denmark</c:v>
                </c:pt>
                <c:pt idx="6">
                  <c:v>Netherlands</c:v>
                </c:pt>
                <c:pt idx="7">
                  <c:v>Bulgaria</c:v>
                </c:pt>
                <c:pt idx="8">
                  <c:v>Finland</c:v>
                </c:pt>
                <c:pt idx="9">
                  <c:v>EU15</c:v>
                </c:pt>
                <c:pt idx="10">
                  <c:v>Germany</c:v>
                </c:pt>
                <c:pt idx="11">
                  <c:v>EU28</c:v>
                </c:pt>
                <c:pt idx="12">
                  <c:v>Austria</c:v>
                </c:pt>
                <c:pt idx="13">
                  <c:v>Estonia</c:v>
                </c:pt>
                <c:pt idx="14">
                  <c:v>Sweden</c:v>
                </c:pt>
                <c:pt idx="15">
                  <c:v>Italy</c:v>
                </c:pt>
                <c:pt idx="16">
                  <c:v>Spain</c:v>
                </c:pt>
                <c:pt idx="17">
                  <c:v>Portugal</c:v>
                </c:pt>
                <c:pt idx="18">
                  <c:v>Cyprus</c:v>
                </c:pt>
                <c:pt idx="19">
                  <c:v>Greece</c:v>
                </c:pt>
                <c:pt idx="20">
                  <c:v>Latvia</c:v>
                </c:pt>
                <c:pt idx="21">
                  <c:v>Malta</c:v>
                </c:pt>
                <c:pt idx="22">
                  <c:v>Luxembourg</c:v>
                </c:pt>
                <c:pt idx="23">
                  <c:v>Romania</c:v>
                </c:pt>
                <c:pt idx="24">
                  <c:v>Poland</c:v>
                </c:pt>
                <c:pt idx="25">
                  <c:v>Hungary</c:v>
                </c:pt>
                <c:pt idx="26">
                  <c:v>Lithuania</c:v>
                </c:pt>
                <c:pt idx="27">
                  <c:v>Czechia</c:v>
                </c:pt>
                <c:pt idx="28">
                  <c:v>Slovakia</c:v>
                </c:pt>
                <c:pt idx="29">
                  <c:v>Ireland</c:v>
                </c:pt>
              </c:strCache>
            </c:strRef>
          </c:cat>
          <c:val>
            <c:numRef>
              <c:f>AmecoCurrent!$B$59:$B$88</c:f>
              <c:numCache>
                <c:formatCode>General</c:formatCode>
                <c:ptCount val="30"/>
                <c:pt idx="0">
                  <c:v>69.50638069999998</c:v>
                </c:pt>
                <c:pt idx="1">
                  <c:v>68.4034236</c:v>
                </c:pt>
                <c:pt idx="2">
                  <c:v>66.4025754</c:v>
                </c:pt>
                <c:pt idx="3">
                  <c:v>66.2524741999999</c:v>
                </c:pt>
                <c:pt idx="4">
                  <c:v>65.9662199</c:v>
                </c:pt>
                <c:pt idx="5">
                  <c:v>65.5746913</c:v>
                </c:pt>
                <c:pt idx="6">
                  <c:v>65.2691624</c:v>
                </c:pt>
                <c:pt idx="7">
                  <c:v>65.2096833</c:v>
                </c:pt>
                <c:pt idx="8">
                  <c:v>63.8311234</c:v>
                </c:pt>
                <c:pt idx="9">
                  <c:v>63.7003531</c:v>
                </c:pt>
                <c:pt idx="10">
                  <c:v>63.1797712</c:v>
                </c:pt>
                <c:pt idx="11">
                  <c:v>63.1190819</c:v>
                </c:pt>
                <c:pt idx="12">
                  <c:v>62.8923486</c:v>
                </c:pt>
                <c:pt idx="13">
                  <c:v>62.6020828</c:v>
                </c:pt>
                <c:pt idx="14">
                  <c:v>62.1344771</c:v>
                </c:pt>
                <c:pt idx="15">
                  <c:v>60.80778119999999</c:v>
                </c:pt>
                <c:pt idx="16">
                  <c:v>60.3333928</c:v>
                </c:pt>
                <c:pt idx="17">
                  <c:v>58.704885</c:v>
                </c:pt>
                <c:pt idx="18">
                  <c:v>58.4264476</c:v>
                </c:pt>
                <c:pt idx="19">
                  <c:v>56.3389097</c:v>
                </c:pt>
                <c:pt idx="20">
                  <c:v>56.0073312</c:v>
                </c:pt>
                <c:pt idx="21">
                  <c:v>55.6231273</c:v>
                </c:pt>
                <c:pt idx="22">
                  <c:v>54.1386833</c:v>
                </c:pt>
                <c:pt idx="23">
                  <c:v>53.6485003</c:v>
                </c:pt>
                <c:pt idx="24">
                  <c:v>53.5950508</c:v>
                </c:pt>
                <c:pt idx="25">
                  <c:v>53.3630346</c:v>
                </c:pt>
                <c:pt idx="26">
                  <c:v>53.0820935</c:v>
                </c:pt>
                <c:pt idx="27">
                  <c:v>51.3006284</c:v>
                </c:pt>
                <c:pt idx="28">
                  <c:v>49.3351148</c:v>
                </c:pt>
                <c:pt idx="29">
                  <c:v>46.5295995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073712128"/>
        <c:axId val="-2075262656"/>
      </c:barChart>
      <c:catAx>
        <c:axId val="-207371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262656"/>
        <c:crosses val="autoZero"/>
        <c:auto val="1"/>
        <c:lblAlgn val="ctr"/>
        <c:lblOffset val="100"/>
        <c:noMultiLvlLbl val="0"/>
      </c:catAx>
      <c:valAx>
        <c:axId val="-2075262656"/>
        <c:scaling>
          <c:orientation val="minMax"/>
          <c:max val="69.0"/>
          <c:min val="4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37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05272517882995"/>
          <c:y val="0.0318444555543211"/>
          <c:w val="0.917752709576408"/>
          <c:h val="0.905564890938044"/>
        </c:manualLayout>
      </c:layout>
      <c:lineChart>
        <c:grouping val="standard"/>
        <c:varyColors val="0"/>
        <c:ser>
          <c:idx val="0"/>
          <c:order val="0"/>
          <c:tx>
            <c:strRef>
              <c:f>'Mzdy+Produktivita'!$A$8</c:f>
              <c:strCache>
                <c:ptCount val="1"/>
                <c:pt idx="0">
                  <c:v>  Minimální mzda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'Mzdy+Produktivita'!$B$4:$V$4</c:f>
              <c:numCache>
                <c:formatCode>General</c:formatCode>
                <c:ptCount val="21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</c:numCache>
            </c:numRef>
          </c:cat>
          <c:val>
            <c:numRef>
              <c:f>'Mzdy+Produktivita'!$B$8:$V$8</c:f>
              <c:numCache>
                <c:formatCode>General</c:formatCode>
                <c:ptCount val="21"/>
                <c:pt idx="0">
                  <c:v>4087.82366701041</c:v>
                </c:pt>
                <c:pt idx="1">
                  <c:v>3767.579418189258</c:v>
                </c:pt>
                <c:pt idx="2">
                  <c:v>3607.618955248444</c:v>
                </c:pt>
                <c:pt idx="3">
                  <c:v>4333.436180218677</c:v>
                </c:pt>
                <c:pt idx="4">
                  <c:v>5133.262668668328</c:v>
                </c:pt>
                <c:pt idx="5">
                  <c:v>6128.53709085088</c:v>
                </c:pt>
                <c:pt idx="6">
                  <c:v>6862.998313638502</c:v>
                </c:pt>
                <c:pt idx="7">
                  <c:v>7457.558158452912</c:v>
                </c:pt>
                <c:pt idx="8">
                  <c:v>7839.468998271082</c:v>
                </c:pt>
                <c:pt idx="9">
                  <c:v>8250.199170831214</c:v>
                </c:pt>
                <c:pt idx="10">
                  <c:v>8480.269898155698</c:v>
                </c:pt>
                <c:pt idx="11">
                  <c:v>8717.875602355485</c:v>
                </c:pt>
                <c:pt idx="12">
                  <c:v>8201.199998558639</c:v>
                </c:pt>
                <c:pt idx="13">
                  <c:v>8119.999998985</c:v>
                </c:pt>
                <c:pt idx="14">
                  <c:v>8000.0</c:v>
                </c:pt>
                <c:pt idx="15">
                  <c:v>7848.616350892353</c:v>
                </c:pt>
                <c:pt idx="16">
                  <c:v>7595.644418607354</c:v>
                </c:pt>
                <c:pt idx="17">
                  <c:v>7490.77358608362</c:v>
                </c:pt>
                <c:pt idx="18">
                  <c:v>7927.237982807565</c:v>
                </c:pt>
                <c:pt idx="19">
                  <c:v>#N/A</c:v>
                </c:pt>
                <c:pt idx="20">
                  <c:v>#N/A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'Mzdy+Produktivita'!$A$9</c:f>
              <c:strCache>
                <c:ptCount val="1"/>
                <c:pt idx="0">
                  <c:v>  Průměrná mzda</c:v>
                </c:pt>
              </c:strCache>
            </c:strRef>
          </c:tx>
          <c:spPr>
            <a:ln w="44450"/>
          </c:spPr>
          <c:marker>
            <c:symbol val="none"/>
          </c:marker>
          <c:cat>
            <c:numRef>
              <c:f>'Mzdy+Produktivita'!$B$4:$V$4</c:f>
              <c:numCache>
                <c:formatCode>General</c:formatCode>
                <c:ptCount val="21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  <c:pt idx="14">
                  <c:v>2010.0</c:v>
                </c:pt>
                <c:pt idx="15">
                  <c:v>2011.0</c:v>
                </c:pt>
                <c:pt idx="16">
                  <c:v>2012.0</c:v>
                </c:pt>
                <c:pt idx="17">
                  <c:v>2013.0</c:v>
                </c:pt>
                <c:pt idx="18">
                  <c:v>2014.0</c:v>
                </c:pt>
                <c:pt idx="19">
                  <c:v>2015.0</c:v>
                </c:pt>
                <c:pt idx="20">
                  <c:v>2016.0</c:v>
                </c:pt>
              </c:numCache>
            </c:numRef>
          </c:cat>
          <c:val>
            <c:numRef>
              <c:f>'Mzdy+Produktivita'!$B$9:$V$9</c:f>
              <c:numCache>
                <c:formatCode>General</c:formatCode>
                <c:ptCount val="21"/>
                <c:pt idx="0">
                  <c:v>16065.14701135091</c:v>
                </c:pt>
                <c:pt idx="1">
                  <c:v>16278.95715011215</c:v>
                </c:pt>
                <c:pt idx="2">
                  <c:v>16065.47595882524</c:v>
                </c:pt>
                <c:pt idx="3">
                  <c:v>17063.07163023336</c:v>
                </c:pt>
                <c:pt idx="4">
                  <c:v>16964.14980428166</c:v>
                </c:pt>
                <c:pt idx="5">
                  <c:v>17623.22125845079</c:v>
                </c:pt>
                <c:pt idx="6">
                  <c:v>18691.43610893406</c:v>
                </c:pt>
                <c:pt idx="7">
                  <c:v>19762.52911990022</c:v>
                </c:pt>
                <c:pt idx="8">
                  <c:v>20436.44261549295</c:v>
                </c:pt>
                <c:pt idx="9">
                  <c:v>21063.55651909921</c:v>
                </c:pt>
                <c:pt idx="10">
                  <c:v>21896.34814126173</c:v>
                </c:pt>
                <c:pt idx="11">
                  <c:v>22837.5648748205</c:v>
                </c:pt>
                <c:pt idx="12">
                  <c:v>23160.1887959296</c:v>
                </c:pt>
                <c:pt idx="13">
                  <c:v>23694.15999703822</c:v>
                </c:pt>
                <c:pt idx="14">
                  <c:v>23864.0</c:v>
                </c:pt>
                <c:pt idx="15">
                  <c:v>23992.23910763406</c:v>
                </c:pt>
                <c:pt idx="16">
                  <c:v>23800.00233015382</c:v>
                </c:pt>
                <c:pt idx="17">
                  <c:v>23481.70249897563</c:v>
                </c:pt>
                <c:pt idx="18">
                  <c:v>23955.18056781119</c:v>
                </c:pt>
                <c:pt idx="19">
                  <c:v>#N/A</c:v>
                </c:pt>
                <c:pt idx="20">
                  <c:v>#N/A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0447344"/>
        <c:axId val="-2120444240"/>
      </c:lineChart>
      <c:catAx>
        <c:axId val="-2120447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crossAx val="-2120444240"/>
        <c:crosses val="autoZero"/>
        <c:auto val="1"/>
        <c:lblAlgn val="ctr"/>
        <c:lblOffset val="100"/>
        <c:noMultiLvlLbl val="0"/>
      </c:catAx>
      <c:valAx>
        <c:axId val="-212044424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-21204473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0544602998069"/>
          <c:y val="0.340574619795331"/>
          <c:w val="0.243927993997939"/>
          <c:h val="0.1449310416126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8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cat>
            <c:strRef>
              <c:f>AmecoCurrent!$A$59:$A$88</c:f>
              <c:strCache>
                <c:ptCount val="30"/>
                <c:pt idx="0">
                  <c:v>Slovenia</c:v>
                </c:pt>
                <c:pt idx="1">
                  <c:v>Croatia</c:v>
                </c:pt>
                <c:pt idx="2">
                  <c:v>France</c:v>
                </c:pt>
                <c:pt idx="3">
                  <c:v>Belgium</c:v>
                </c:pt>
                <c:pt idx="4">
                  <c:v>UK</c:v>
                </c:pt>
                <c:pt idx="5">
                  <c:v>Denmark</c:v>
                </c:pt>
                <c:pt idx="6">
                  <c:v>Netherlands</c:v>
                </c:pt>
                <c:pt idx="7">
                  <c:v>Bulgaria</c:v>
                </c:pt>
                <c:pt idx="8">
                  <c:v>Finland</c:v>
                </c:pt>
                <c:pt idx="9">
                  <c:v>EU15</c:v>
                </c:pt>
                <c:pt idx="10">
                  <c:v>Germany</c:v>
                </c:pt>
                <c:pt idx="11">
                  <c:v>EU28</c:v>
                </c:pt>
                <c:pt idx="12">
                  <c:v>Austria</c:v>
                </c:pt>
                <c:pt idx="13">
                  <c:v>Estonia</c:v>
                </c:pt>
                <c:pt idx="14">
                  <c:v>Sweden</c:v>
                </c:pt>
                <c:pt idx="15">
                  <c:v>Italy</c:v>
                </c:pt>
                <c:pt idx="16">
                  <c:v>Spain</c:v>
                </c:pt>
                <c:pt idx="17">
                  <c:v>Portugal</c:v>
                </c:pt>
                <c:pt idx="18">
                  <c:v>Cyprus</c:v>
                </c:pt>
                <c:pt idx="19">
                  <c:v>Greece</c:v>
                </c:pt>
                <c:pt idx="20">
                  <c:v>Latvia</c:v>
                </c:pt>
                <c:pt idx="21">
                  <c:v>Malta</c:v>
                </c:pt>
                <c:pt idx="22">
                  <c:v>Luxembourg</c:v>
                </c:pt>
                <c:pt idx="23">
                  <c:v>Romania</c:v>
                </c:pt>
                <c:pt idx="24">
                  <c:v>Poland</c:v>
                </c:pt>
                <c:pt idx="25">
                  <c:v>Hungary</c:v>
                </c:pt>
                <c:pt idx="26">
                  <c:v>Lithuania</c:v>
                </c:pt>
                <c:pt idx="27">
                  <c:v>Czechia</c:v>
                </c:pt>
                <c:pt idx="28">
                  <c:v>Slovakia</c:v>
                </c:pt>
                <c:pt idx="29">
                  <c:v>Ireland</c:v>
                </c:pt>
              </c:strCache>
            </c:strRef>
          </c:cat>
          <c:val>
            <c:numRef>
              <c:f>AmecoCurrent!$B$59:$B$88</c:f>
              <c:numCache>
                <c:formatCode>General</c:formatCode>
                <c:ptCount val="30"/>
                <c:pt idx="0">
                  <c:v>69.50638069999998</c:v>
                </c:pt>
                <c:pt idx="1">
                  <c:v>68.4034236</c:v>
                </c:pt>
                <c:pt idx="2">
                  <c:v>66.4025754</c:v>
                </c:pt>
                <c:pt idx="3">
                  <c:v>66.25247419999994</c:v>
                </c:pt>
                <c:pt idx="4">
                  <c:v>65.9662199</c:v>
                </c:pt>
                <c:pt idx="5">
                  <c:v>65.5746913</c:v>
                </c:pt>
                <c:pt idx="6">
                  <c:v>65.2691624</c:v>
                </c:pt>
                <c:pt idx="7">
                  <c:v>65.2096833</c:v>
                </c:pt>
                <c:pt idx="8">
                  <c:v>63.8311234</c:v>
                </c:pt>
                <c:pt idx="9">
                  <c:v>63.7003531</c:v>
                </c:pt>
                <c:pt idx="10">
                  <c:v>63.1797712</c:v>
                </c:pt>
                <c:pt idx="11">
                  <c:v>63.1190819</c:v>
                </c:pt>
                <c:pt idx="12">
                  <c:v>62.8923486</c:v>
                </c:pt>
                <c:pt idx="13">
                  <c:v>62.6020828</c:v>
                </c:pt>
                <c:pt idx="14">
                  <c:v>62.1344771</c:v>
                </c:pt>
                <c:pt idx="15">
                  <c:v>60.80778119999999</c:v>
                </c:pt>
                <c:pt idx="16">
                  <c:v>60.3333928</c:v>
                </c:pt>
                <c:pt idx="17">
                  <c:v>58.704885</c:v>
                </c:pt>
                <c:pt idx="18">
                  <c:v>58.4264476</c:v>
                </c:pt>
                <c:pt idx="19">
                  <c:v>56.3389097</c:v>
                </c:pt>
                <c:pt idx="20">
                  <c:v>56.0073312</c:v>
                </c:pt>
                <c:pt idx="21">
                  <c:v>55.6231273</c:v>
                </c:pt>
                <c:pt idx="22">
                  <c:v>54.1386833</c:v>
                </c:pt>
                <c:pt idx="23">
                  <c:v>53.6485003</c:v>
                </c:pt>
                <c:pt idx="24">
                  <c:v>53.5950508</c:v>
                </c:pt>
                <c:pt idx="25">
                  <c:v>53.3630346</c:v>
                </c:pt>
                <c:pt idx="26">
                  <c:v>53.0820935</c:v>
                </c:pt>
                <c:pt idx="27">
                  <c:v>51.3006284</c:v>
                </c:pt>
                <c:pt idx="28">
                  <c:v>49.3351148</c:v>
                </c:pt>
                <c:pt idx="29">
                  <c:v>46.5295995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2121776192"/>
        <c:axId val="2090214048"/>
      </c:barChart>
      <c:catAx>
        <c:axId val="-21217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214048"/>
        <c:crosses val="autoZero"/>
        <c:auto val="1"/>
        <c:lblAlgn val="ctr"/>
        <c:lblOffset val="100"/>
        <c:noMultiLvlLbl val="0"/>
      </c:catAx>
      <c:valAx>
        <c:axId val="2090214048"/>
        <c:scaling>
          <c:orientation val="minMax"/>
          <c:max val="69.0"/>
          <c:min val="4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177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'[mpd_2013-01 2.xlsx]Sheet1 (2)'!$B$1</c:f>
              <c:strCache>
                <c:ptCount val="1"/>
                <c:pt idx="0">
                  <c:v>Austria </c:v>
                </c:pt>
              </c:strCache>
            </c:strRef>
          </c:tx>
          <c:spPr>
            <a:ln w="412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(2)'!$B$3:$B$64</c:f>
              <c:numCache>
                <c:formatCode>0.0%</c:formatCode>
                <c:ptCount val="62"/>
                <c:pt idx="0">
                  <c:v>0.707103947877007</c:v>
                </c:pt>
                <c:pt idx="1">
                  <c:v>0.74964146841054</c:v>
                </c:pt>
                <c:pt idx="2">
                  <c:v>0.760674367230164</c:v>
                </c:pt>
                <c:pt idx="3">
                  <c:v>0.74317633553537</c:v>
                </c:pt>
                <c:pt idx="4">
                  <c:v>0.740305930936083</c:v>
                </c:pt>
                <c:pt idx="5">
                  <c:v>0.778630706083007</c:v>
                </c:pt>
                <c:pt idx="6">
                  <c:v>0.815906128219781</c:v>
                </c:pt>
                <c:pt idx="7">
                  <c:v>0.840001182842647</c:v>
                </c:pt>
                <c:pt idx="8">
                  <c:v>0.857967787263948</c:v>
                </c:pt>
                <c:pt idx="9">
                  <c:v>0.872911726407543</c:v>
                </c:pt>
                <c:pt idx="10">
                  <c:v>0.856432213773881</c:v>
                </c:pt>
                <c:pt idx="11">
                  <c:v>0.86939391401233</c:v>
                </c:pt>
                <c:pt idx="12">
                  <c:v>0.876123571199217</c:v>
                </c:pt>
                <c:pt idx="13">
                  <c:v>0.863348782415498</c:v>
                </c:pt>
                <c:pt idx="14">
                  <c:v>0.865076950757523</c:v>
                </c:pt>
                <c:pt idx="15">
                  <c:v>0.868079699364742</c:v>
                </c:pt>
                <c:pt idx="16">
                  <c:v>0.858505809695094</c:v>
                </c:pt>
                <c:pt idx="17">
                  <c:v>0.875507837492974</c:v>
                </c:pt>
                <c:pt idx="18">
                  <c:v>0.872186142845071</c:v>
                </c:pt>
                <c:pt idx="19">
                  <c:v>0.868155565428691</c:v>
                </c:pt>
                <c:pt idx="20">
                  <c:v>0.876382981735699</c:v>
                </c:pt>
                <c:pt idx="21">
                  <c:v>0.898103159724036</c:v>
                </c:pt>
                <c:pt idx="22">
                  <c:v>0.918061129064639</c:v>
                </c:pt>
                <c:pt idx="23">
                  <c:v>0.93680526678899</c:v>
                </c:pt>
                <c:pt idx="24">
                  <c:v>0.930796310412506</c:v>
                </c:pt>
                <c:pt idx="25">
                  <c:v>0.950000806835844</c:v>
                </c:pt>
                <c:pt idx="26">
                  <c:v>0.957951276092747</c:v>
                </c:pt>
                <c:pt idx="27">
                  <c:v>0.962910561686543</c:v>
                </c:pt>
                <c:pt idx="28">
                  <c:v>0.983249673501778</c:v>
                </c:pt>
                <c:pt idx="29">
                  <c:v>0.95549844927746</c:v>
                </c:pt>
                <c:pt idx="30">
                  <c:v>0.974147613573497</c:v>
                </c:pt>
                <c:pt idx="31">
                  <c:v>0.985759196048633</c:v>
                </c:pt>
                <c:pt idx="32">
                  <c:v>0.983074209750323</c:v>
                </c:pt>
                <c:pt idx="33">
                  <c:v>0.994587439191552</c:v>
                </c:pt>
                <c:pt idx="34">
                  <c:v>1.007608965514031</c:v>
                </c:pt>
                <c:pt idx="35">
                  <c:v>0.985667411241593</c:v>
                </c:pt>
                <c:pt idx="36">
                  <c:v>0.983739923241109</c:v>
                </c:pt>
                <c:pt idx="37">
                  <c:v>0.980511146273031</c:v>
                </c:pt>
                <c:pt idx="38">
                  <c:v>0.972144611369349</c:v>
                </c:pt>
                <c:pt idx="39">
                  <c:v>0.9661237153817</c:v>
                </c:pt>
                <c:pt idx="40">
                  <c:v>0.976636903346609</c:v>
                </c:pt>
                <c:pt idx="41">
                  <c:v>1.006073938368146</c:v>
                </c:pt>
                <c:pt idx="42">
                  <c:v>1.016093893559936</c:v>
                </c:pt>
                <c:pt idx="43">
                  <c:v>1.018323491553713</c:v>
                </c:pt>
                <c:pt idx="44">
                  <c:v>1.02001077294255</c:v>
                </c:pt>
                <c:pt idx="45">
                  <c:v>1.010602223635441</c:v>
                </c:pt>
                <c:pt idx="46">
                  <c:v>1.016413970668933</c:v>
                </c:pt>
                <c:pt idx="47">
                  <c:v>1.02564731088104</c:v>
                </c:pt>
                <c:pt idx="48">
                  <c:v>1.019486702841218</c:v>
                </c:pt>
                <c:pt idx="49">
                  <c:v>1.031651858559174</c:v>
                </c:pt>
                <c:pt idx="50">
                  <c:v>1.040883497927318</c:v>
                </c:pt>
                <c:pt idx="51">
                  <c:v>1.041274877610406</c:v>
                </c:pt>
                <c:pt idx="52">
                  <c:v>1.03273157496519</c:v>
                </c:pt>
                <c:pt idx="53">
                  <c:v>1.04150735012506</c:v>
                </c:pt>
                <c:pt idx="54">
                  <c:v>1.04118366110069</c:v>
                </c:pt>
                <c:pt idx="55">
                  <c:v>1.047077361951821</c:v>
                </c:pt>
                <c:pt idx="56">
                  <c:v>1.05640608198747</c:v>
                </c:pt>
                <c:pt idx="57">
                  <c:v>1.067405514811052</c:v>
                </c:pt>
                <c:pt idx="58">
                  <c:v>1.080289058447562</c:v>
                </c:pt>
                <c:pt idx="59">
                  <c:v>1.098661768287253</c:v>
                </c:pt>
                <c:pt idx="60">
                  <c:v>1.107513993609142</c:v>
                </c:pt>
                <c:pt idx="61">
                  <c:v>1.105662787756317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'[mpd_2013-01 2.xlsx]Sheet1 (2)'!$C$1</c:f>
              <c:strCache>
                <c:ptCount val="1"/>
                <c:pt idx="0">
                  <c:v>12 W. Europe</c:v>
                </c:pt>
              </c:strCache>
            </c:strRef>
          </c:tx>
          <c:spPr>
            <a:ln w="41275" cap="rnd">
              <a:solidFill>
                <a:schemeClr val="accent5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(2)'!$C$3:$C$64</c:f>
              <c:numCache>
                <c:formatCode>0.0%</c:formatCode>
                <c:ptCount val="62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  <c:pt idx="27">
                  <c:v>1.0</c:v>
                </c:pt>
                <c:pt idx="28">
                  <c:v>1.0</c:v>
                </c:pt>
                <c:pt idx="29">
                  <c:v>1.0</c:v>
                </c:pt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3">
                  <c:v>1.0</c:v>
                </c:pt>
                <c:pt idx="34">
                  <c:v>1.0</c:v>
                </c:pt>
                <c:pt idx="35">
                  <c:v>1.0</c:v>
                </c:pt>
                <c:pt idx="36">
                  <c:v>1.0</c:v>
                </c:pt>
                <c:pt idx="37">
                  <c:v>1.0</c:v>
                </c:pt>
                <c:pt idx="38">
                  <c:v>1.0</c:v>
                </c:pt>
                <c:pt idx="39">
                  <c:v>1.0</c:v>
                </c:pt>
                <c:pt idx="40">
                  <c:v>1.0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'[mpd_2013-01 2.xlsx]Sheet1 (2)'!$D$1</c:f>
              <c:strCache>
                <c:ptCount val="1"/>
                <c:pt idx="0">
                  <c:v>Ireland </c:v>
                </c:pt>
              </c:strCache>
            </c:strRef>
          </c:tx>
          <c:spPr>
            <a:ln w="412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(2)'!$D$3:$D$64</c:f>
              <c:numCache>
                <c:formatCode>0.0%</c:formatCode>
                <c:ptCount val="62"/>
                <c:pt idx="0">
                  <c:v>0.730942017135407</c:v>
                </c:pt>
                <c:pt idx="1">
                  <c:v>0.698430515421648</c:v>
                </c:pt>
                <c:pt idx="2">
                  <c:v>0.680886975802234</c:v>
                </c:pt>
                <c:pt idx="3">
                  <c:v>0.682332191683117</c:v>
                </c:pt>
                <c:pt idx="4">
                  <c:v>0.670474094130662</c:v>
                </c:pt>
                <c:pt idx="5">
                  <c:v>0.64857351191031</c:v>
                </c:pt>
                <c:pt idx="6">
                  <c:v>0.632959927018686</c:v>
                </c:pt>
                <c:pt idx="7">
                  <c:v>0.606578936744902</c:v>
                </c:pt>
                <c:pt idx="8">
                  <c:v>0.587505642674363</c:v>
                </c:pt>
                <c:pt idx="9">
                  <c:v>0.571852548529803</c:v>
                </c:pt>
                <c:pt idx="10">
                  <c:v>0.571543521963039</c:v>
                </c:pt>
                <c:pt idx="11">
                  <c:v>0.571118711605053</c:v>
                </c:pt>
                <c:pt idx="12">
                  <c:v>0.578573526480875</c:v>
                </c:pt>
                <c:pt idx="13">
                  <c:v>0.575932076817347</c:v>
                </c:pt>
                <c:pt idx="14">
                  <c:v>0.580399922255646</c:v>
                </c:pt>
                <c:pt idx="15">
                  <c:v>0.571958654457847</c:v>
                </c:pt>
                <c:pt idx="16">
                  <c:v>0.560723458886605</c:v>
                </c:pt>
                <c:pt idx="17">
                  <c:v>0.548297414314903</c:v>
                </c:pt>
                <c:pt idx="18">
                  <c:v>0.562611585972987</c:v>
                </c:pt>
                <c:pt idx="19">
                  <c:v>0.581043054413943</c:v>
                </c:pt>
                <c:pt idx="20">
                  <c:v>0.584442549363889</c:v>
                </c:pt>
                <c:pt idx="21">
                  <c:v>0.571200677061443</c:v>
                </c:pt>
                <c:pt idx="22">
                  <c:v>0.571856187489842</c:v>
                </c:pt>
                <c:pt idx="23">
                  <c:v>0.579514769252314</c:v>
                </c:pt>
                <c:pt idx="24">
                  <c:v>0.568918751167115</c:v>
                </c:pt>
                <c:pt idx="25">
                  <c:v>0.573893129745796</c:v>
                </c:pt>
                <c:pt idx="26">
                  <c:v>0.60178507647306</c:v>
                </c:pt>
                <c:pt idx="27">
                  <c:v>0.576317457371095</c:v>
                </c:pt>
                <c:pt idx="28">
                  <c:v>0.600380987387718</c:v>
                </c:pt>
                <c:pt idx="29">
                  <c:v>0.619192484810089</c:v>
                </c:pt>
                <c:pt idx="30">
                  <c:v>0.606050431809821</c:v>
                </c:pt>
                <c:pt idx="31">
                  <c:v>0.61188945575545</c:v>
                </c:pt>
                <c:pt idx="32">
                  <c:v>0.624625726234248</c:v>
                </c:pt>
                <c:pt idx="33">
                  <c:v>0.628425617860368</c:v>
                </c:pt>
                <c:pt idx="34">
                  <c:v>0.61180057587199</c:v>
                </c:pt>
                <c:pt idx="35">
                  <c:v>0.618153207015653</c:v>
                </c:pt>
                <c:pt idx="36">
                  <c:v>0.620550137848415</c:v>
                </c:pt>
                <c:pt idx="37">
                  <c:v>0.602371516641976</c:v>
                </c:pt>
                <c:pt idx="38">
                  <c:v>0.615710146479141</c:v>
                </c:pt>
                <c:pt idx="39">
                  <c:v>0.62760981925115</c:v>
                </c:pt>
                <c:pt idx="40">
                  <c:v>0.649493086283692</c:v>
                </c:pt>
                <c:pt idx="41">
                  <c:v>0.703747664355546</c:v>
                </c:pt>
                <c:pt idx="42">
                  <c:v>0.704493098820502</c:v>
                </c:pt>
                <c:pt idx="43">
                  <c:v>0.718018636038838</c:v>
                </c:pt>
                <c:pt idx="44">
                  <c:v>0.737271230165522</c:v>
                </c:pt>
                <c:pt idx="45">
                  <c:v>0.754446865628153</c:v>
                </c:pt>
                <c:pt idx="46">
                  <c:v>0.808155336182006</c:v>
                </c:pt>
                <c:pt idx="47">
                  <c:v>0.8525080243228</c:v>
                </c:pt>
                <c:pt idx="48">
                  <c:v>0.908460482021973</c:v>
                </c:pt>
                <c:pt idx="49">
                  <c:v>0.943902951430027</c:v>
                </c:pt>
                <c:pt idx="50">
                  <c:v>1.000375805960692</c:v>
                </c:pt>
                <c:pt idx="51">
                  <c:v>1.044508575295152</c:v>
                </c:pt>
                <c:pt idx="52">
                  <c:v>1.064716573245521</c:v>
                </c:pt>
                <c:pt idx="53">
                  <c:v>1.102967262500202</c:v>
                </c:pt>
                <c:pt idx="54">
                  <c:v>1.120956943170728</c:v>
                </c:pt>
                <c:pt idx="55">
                  <c:v>1.12506584151395</c:v>
                </c:pt>
                <c:pt idx="56">
                  <c:v>1.139008932028695</c:v>
                </c:pt>
                <c:pt idx="57">
                  <c:v>1.140437586627603</c:v>
                </c:pt>
                <c:pt idx="58">
                  <c:v>1.142207297431093</c:v>
                </c:pt>
                <c:pt idx="59">
                  <c:v>1.087874454396284</c:v>
                </c:pt>
                <c:pt idx="60">
                  <c:v>1.046220886018751</c:v>
                </c:pt>
                <c:pt idx="61">
                  <c:v>1.01010273602965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'[mpd_2013-01 2.xlsx]Sheet1 (2)'!$E$1</c:f>
              <c:strCache>
                <c:ptCount val="1"/>
                <c:pt idx="0">
                  <c:v>Czecho-slovakia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'[mpd_2013-01 2.xlsx]Sheet1 (2)'!$A$3:$A$64</c:f>
              <c:numCache>
                <c:formatCode>General</c:formatCode>
                <c:ptCount val="62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</c:numCache>
            </c:numRef>
          </c:cat>
          <c:val>
            <c:numRef>
              <c:f>'[mpd_2013-01 2.xlsx]Sheet1 (2)'!$E$3:$E$64</c:f>
              <c:numCache>
                <c:formatCode>0.0%</c:formatCode>
                <c:ptCount val="62"/>
                <c:pt idx="0">
                  <c:v>0.69984367738909</c:v>
                </c:pt>
                <c:pt idx="1">
                  <c:v>0.7080868114888</c:v>
                </c:pt>
                <c:pt idx="2">
                  <c:v>0.676979475276817</c:v>
                </c:pt>
                <c:pt idx="3">
                  <c:v>0.673942057131362</c:v>
                </c:pt>
                <c:pt idx="4">
                  <c:v>0.63422146973902</c:v>
                </c:pt>
                <c:pt idx="5">
                  <c:v>0.624230467946957</c:v>
                </c:pt>
                <c:pt idx="6">
                  <c:v>0.633222485950725</c:v>
                </c:pt>
                <c:pt idx="7">
                  <c:v>0.639734684253843</c:v>
                </c:pt>
                <c:pt idx="8">
                  <c:v>0.648375164913291</c:v>
                </c:pt>
                <c:pt idx="9">
                  <c:v>0.681281505579714</c:v>
                </c:pt>
                <c:pt idx="10">
                  <c:v>0.676498691311183</c:v>
                </c:pt>
                <c:pt idx="11">
                  <c:v>0.681309161690634</c:v>
                </c:pt>
                <c:pt idx="12">
                  <c:v>0.675476459709122</c:v>
                </c:pt>
                <c:pt idx="13">
                  <c:v>0.658870307709415</c:v>
                </c:pt>
                <c:pt idx="14">
                  <c:v>0.622327655393615</c:v>
                </c:pt>
                <c:pt idx="15">
                  <c:v>0.61632884139741</c:v>
                </c:pt>
                <c:pt idx="16">
                  <c:v>0.614142249963585</c:v>
                </c:pt>
                <c:pt idx="17">
                  <c:v>0.619545278034587</c:v>
                </c:pt>
                <c:pt idx="18">
                  <c:v>0.626986173246145</c:v>
                </c:pt>
                <c:pt idx="19">
                  <c:v>0.626652752785129</c:v>
                </c:pt>
                <c:pt idx="20">
                  <c:v>0.609832961011322</c:v>
                </c:pt>
                <c:pt idx="21">
                  <c:v>0.595791110076667</c:v>
                </c:pt>
                <c:pt idx="22">
                  <c:v>0.599283206799853</c:v>
                </c:pt>
                <c:pt idx="23">
                  <c:v>0.596528105814349</c:v>
                </c:pt>
                <c:pt idx="24">
                  <c:v>0.583374985543515</c:v>
                </c:pt>
                <c:pt idx="25">
                  <c:v>0.590223428560848</c:v>
                </c:pt>
                <c:pt idx="26">
                  <c:v>0.608616504211659</c:v>
                </c:pt>
                <c:pt idx="27">
                  <c:v>0.588839183099455</c:v>
                </c:pt>
                <c:pt idx="28">
                  <c:v>0.596380370265187</c:v>
                </c:pt>
                <c:pt idx="29">
                  <c:v>0.584410781396122</c:v>
                </c:pt>
                <c:pt idx="30">
                  <c:v>0.565333173817934</c:v>
                </c:pt>
                <c:pt idx="31">
                  <c:v>0.571861570461499</c:v>
                </c:pt>
                <c:pt idx="32">
                  <c:v>0.567035041301116</c:v>
                </c:pt>
                <c:pt idx="33">
                  <c:v>0.573156770239016</c:v>
                </c:pt>
                <c:pt idx="34">
                  <c:v>0.570322758483373</c:v>
                </c:pt>
                <c:pt idx="35">
                  <c:v>0.56790597027491</c:v>
                </c:pt>
                <c:pt idx="36">
                  <c:v>0.557949200085536</c:v>
                </c:pt>
                <c:pt idx="37">
                  <c:v>0.553116138241462</c:v>
                </c:pt>
                <c:pt idx="38">
                  <c:v>0.541774964262542</c:v>
                </c:pt>
                <c:pt idx="39">
                  <c:v>0.534056160480294</c:v>
                </c:pt>
                <c:pt idx="40">
                  <c:v>0.523410576188197</c:v>
                </c:pt>
                <c:pt idx="41">
                  <c:v>0.506928797070103</c:v>
                </c:pt>
                <c:pt idx="42">
                  <c:v>0.437842541235778</c:v>
                </c:pt>
                <c:pt idx="43">
                  <c:v>0.424326193324164</c:v>
                </c:pt>
                <c:pt idx="44">
                  <c:v>0.428399818041816</c:v>
                </c:pt>
                <c:pt idx="45">
                  <c:v>0.429905863440381</c:v>
                </c:pt>
                <c:pt idx="46">
                  <c:v>0.446849327464179</c:v>
                </c:pt>
                <c:pt idx="47">
                  <c:v>0.463983752112015</c:v>
                </c:pt>
                <c:pt idx="48">
                  <c:v>0.454759879160885</c:v>
                </c:pt>
                <c:pt idx="49">
                  <c:v>0.449347911317567</c:v>
                </c:pt>
                <c:pt idx="50">
                  <c:v>0.443879316436675</c:v>
                </c:pt>
                <c:pt idx="51">
                  <c:v>0.44359463394381</c:v>
                </c:pt>
                <c:pt idx="52">
                  <c:v>0.451370364991151</c:v>
                </c:pt>
                <c:pt idx="53">
                  <c:v>0.461656456717272</c:v>
                </c:pt>
                <c:pt idx="54">
                  <c:v>0.477073071121284</c:v>
                </c:pt>
                <c:pt idx="55">
                  <c:v>0.490976060814513</c:v>
                </c:pt>
                <c:pt idx="56">
                  <c:v>0.516785167755287</c:v>
                </c:pt>
                <c:pt idx="57">
                  <c:v>0.541666435747734</c:v>
                </c:pt>
                <c:pt idx="58">
                  <c:v>0.567590009428005</c:v>
                </c:pt>
                <c:pt idx="59">
                  <c:v>0.592201609729783</c:v>
                </c:pt>
                <c:pt idx="60">
                  <c:v>0.591202480247207</c:v>
                </c:pt>
                <c:pt idx="61">
                  <c:v>0.597444605111514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3321152"/>
        <c:axId val="-2123324624"/>
      </c:lineChart>
      <c:catAx>
        <c:axId val="-212332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324624"/>
        <c:crosses val="autoZero"/>
        <c:auto val="1"/>
        <c:lblAlgn val="ctr"/>
        <c:lblOffset val="100"/>
        <c:noMultiLvlLbl val="0"/>
      </c:catAx>
      <c:valAx>
        <c:axId val="-212332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332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73CBF-06BE-48A9-9F53-F3D407BC315C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F27C2-572C-44D5-BE0B-1934334C8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977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27EF8-22C9-439C-957C-CA8BF4D16CC1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AB879-5C37-4827-A36D-79E88368D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95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Relationship Id="rId3" Type="http://schemas.openxmlformats.org/officeDocument/2006/relationships/hyperlink" Target="http://ec.europa.eu/internal_market/qualifications/regprof/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Relationship Id="rId3" Type="http://schemas.openxmlformats.org/officeDocument/2006/relationships/hyperlink" Target="http://ec.europa.eu/internal_market/qualifications/regprof/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Relationship Id="rId3" Type="http://schemas.openxmlformats.org/officeDocument/2006/relationships/hyperlink" Target="http://ec.europa.eu/internal_market/qualifications/regprof/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Relationship Id="rId3" Type="http://schemas.openxmlformats.org/officeDocument/2006/relationships/hyperlink" Target="http://ec.europa.eu/internal_market/qualifications/regprof/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Středoevropský</a:t>
            </a:r>
            <a:r>
              <a:rPr lang="en-US" baseline="0" dirty="0" smtClean="0"/>
              <a:t> model (DME)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Středoevropský</a:t>
            </a:r>
            <a:r>
              <a:rPr lang="en-US" baseline="0" dirty="0" smtClean="0"/>
              <a:t> model (DME)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57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Středoevropský</a:t>
            </a:r>
            <a:r>
              <a:rPr lang="en-US" baseline="0" dirty="0" smtClean="0"/>
              <a:t> model (DME)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611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Poznámky: Údaje aktuální k 13.4.2015. Graf znázorňuje počet regulovaných profesí v jednotlivých státech EHP. Z uvedených údajů vyplývá, že nejvyšší počty regulovaných profesí mají země střední Evropy.</a:t>
            </a:r>
          </a:p>
          <a:p>
            <a:endParaRPr lang="cs-CZ" dirty="0" smtClean="0"/>
          </a:p>
          <a:p>
            <a:r>
              <a:rPr lang="cs-CZ" dirty="0"/>
              <a:t>Byť z těchto čísel vyplývá, že Česká republika má nejvyšší počet regulovaných profesí, toto agregované číslo je zavádějící a nutně neznamená, že jsme státem s nejvyšší mírou regulace v EU. Podrobněji k tomuto aspektu viz dále.</a:t>
            </a:r>
          </a:p>
          <a:p>
            <a:r>
              <a:rPr lang="cs-CZ" dirty="0"/>
              <a:t>   Zdroj – databáze regulovaných profesí spravovaná Evropskou komisí (</a:t>
            </a:r>
            <a:r>
              <a:rPr lang="cs-CZ" dirty="0" err="1"/>
              <a:t>viz</a:t>
            </a:r>
            <a:r>
              <a:rPr lang="cs-CZ" u="sng" dirty="0" err="1">
                <a:hlinkClick r:id="rId3"/>
              </a:rPr>
              <a:t>http</a:t>
            </a:r>
            <a:r>
              <a:rPr lang="cs-CZ" u="sng" dirty="0">
                <a:hlinkClick r:id="rId3"/>
              </a:rPr>
              <a:t>://ec.europa.eu/</a:t>
            </a:r>
            <a:r>
              <a:rPr lang="cs-CZ" u="sng" dirty="0" err="1">
                <a:hlinkClick r:id="rId3"/>
              </a:rPr>
              <a:t>internal_market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qualifications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regprof</a:t>
            </a:r>
            <a:r>
              <a:rPr lang="cs-CZ" u="sng" dirty="0">
                <a:hlinkClick r:id="rId3"/>
              </a:rPr>
              <a:t>/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48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0416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Poznámky: Údaje aktuální k 13.4.2015. Graf znázorňuje počet regulovaných profesí v jednotlivých státech EHP. Z uvedených údajů vyplývá, že nejvyšší počty regulovaných profesí mají země střední Evropy.</a:t>
            </a:r>
          </a:p>
          <a:p>
            <a:endParaRPr lang="cs-CZ" dirty="0" smtClean="0"/>
          </a:p>
          <a:p>
            <a:r>
              <a:rPr lang="cs-CZ" dirty="0"/>
              <a:t>Byť z těchto čísel vyplývá, že Česká republika má nejvyšší počet regulovaných profesí, toto agregované číslo je zavádějící a nutně neznamená, že jsme státem s nejvyšší mírou regulace v EU. Podrobněji k tomuto aspektu viz dále.</a:t>
            </a:r>
          </a:p>
          <a:p>
            <a:r>
              <a:rPr lang="cs-CZ" dirty="0"/>
              <a:t>   Zdroj – databáze regulovaných profesí spravovaná Evropskou komisí (</a:t>
            </a:r>
            <a:r>
              <a:rPr lang="cs-CZ" dirty="0" err="1"/>
              <a:t>viz</a:t>
            </a:r>
            <a:r>
              <a:rPr lang="cs-CZ" u="sng" dirty="0" err="1">
                <a:hlinkClick r:id="rId3"/>
              </a:rPr>
              <a:t>http</a:t>
            </a:r>
            <a:r>
              <a:rPr lang="cs-CZ" u="sng" dirty="0">
                <a:hlinkClick r:id="rId3"/>
              </a:rPr>
              <a:t>://ec.europa.eu/</a:t>
            </a:r>
            <a:r>
              <a:rPr lang="cs-CZ" u="sng" dirty="0" err="1">
                <a:hlinkClick r:id="rId3"/>
              </a:rPr>
              <a:t>internal_market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qualifications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regprof</a:t>
            </a:r>
            <a:r>
              <a:rPr lang="cs-CZ" u="sng" dirty="0">
                <a:hlinkClick r:id="rId3"/>
              </a:rPr>
              <a:t>/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4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Poznámky: Údaje aktuální k 13.4.2015. Graf znázorňuje počet regulovaných profesí v jednotlivých státech EHP. Z uvedených údajů vyplývá, že nejvyšší počty regulovaných profesí mají země střední Evropy.</a:t>
            </a:r>
          </a:p>
          <a:p>
            <a:endParaRPr lang="cs-CZ" dirty="0" smtClean="0"/>
          </a:p>
          <a:p>
            <a:r>
              <a:rPr lang="cs-CZ" dirty="0"/>
              <a:t>Byť z těchto čísel vyplývá, že Česká republika má nejvyšší počet regulovaných profesí, toto agregované číslo je zavádějící a nutně neznamená, že jsme státem s nejvyšší mírou regulace v EU. Podrobněji k tomuto aspektu viz dále.</a:t>
            </a:r>
          </a:p>
          <a:p>
            <a:r>
              <a:rPr lang="cs-CZ" dirty="0"/>
              <a:t>   Zdroj – databáze regulovaných profesí spravovaná Evropskou komisí (</a:t>
            </a:r>
            <a:r>
              <a:rPr lang="cs-CZ" dirty="0" err="1"/>
              <a:t>viz</a:t>
            </a:r>
            <a:r>
              <a:rPr lang="cs-CZ" u="sng" dirty="0" err="1">
                <a:hlinkClick r:id="rId3"/>
              </a:rPr>
              <a:t>http</a:t>
            </a:r>
            <a:r>
              <a:rPr lang="cs-CZ" u="sng" dirty="0">
                <a:hlinkClick r:id="rId3"/>
              </a:rPr>
              <a:t>://ec.europa.eu/</a:t>
            </a:r>
            <a:r>
              <a:rPr lang="cs-CZ" u="sng" dirty="0" err="1">
                <a:hlinkClick r:id="rId3"/>
              </a:rPr>
              <a:t>internal_market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qualifications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regprof</a:t>
            </a:r>
            <a:r>
              <a:rPr lang="cs-CZ" u="sng" dirty="0">
                <a:hlinkClick r:id="rId3"/>
              </a:rPr>
              <a:t>/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809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Poznámky: Údaje aktuální k 13.4.2015. Graf znázorňuje počet regulovaných profesí v jednotlivých státech EHP. Z uvedených údajů vyplývá, že nejvyšší počty regulovaných profesí mají země střední Evropy.</a:t>
            </a:r>
          </a:p>
          <a:p>
            <a:endParaRPr lang="cs-CZ" dirty="0" smtClean="0"/>
          </a:p>
          <a:p>
            <a:r>
              <a:rPr lang="cs-CZ" dirty="0"/>
              <a:t>Byť z těchto čísel vyplývá, že Česká republika má nejvyšší počet regulovaných profesí, toto agregované číslo je zavádějící a nutně neznamená, že jsme státem s nejvyšší mírou regulace v EU. Podrobněji k tomuto aspektu viz dále.</a:t>
            </a:r>
          </a:p>
          <a:p>
            <a:r>
              <a:rPr lang="cs-CZ" dirty="0"/>
              <a:t>   Zdroj – databáze regulovaných profesí spravovaná Evropskou komisí (</a:t>
            </a:r>
            <a:r>
              <a:rPr lang="cs-CZ" dirty="0" err="1"/>
              <a:t>viz</a:t>
            </a:r>
            <a:r>
              <a:rPr lang="cs-CZ" u="sng" dirty="0" err="1">
                <a:hlinkClick r:id="rId3"/>
              </a:rPr>
              <a:t>http</a:t>
            </a:r>
            <a:r>
              <a:rPr lang="cs-CZ" u="sng" dirty="0">
                <a:hlinkClick r:id="rId3"/>
              </a:rPr>
              <a:t>://ec.europa.eu/</a:t>
            </a:r>
            <a:r>
              <a:rPr lang="cs-CZ" u="sng" dirty="0" err="1">
                <a:hlinkClick r:id="rId3"/>
              </a:rPr>
              <a:t>internal_market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qualifications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regprof</a:t>
            </a:r>
            <a:r>
              <a:rPr lang="cs-CZ" u="sng" dirty="0">
                <a:hlinkClick r:id="rId3"/>
              </a:rPr>
              <a:t>/</a:t>
            </a:r>
            <a:r>
              <a:rPr lang="cs-CZ" dirty="0"/>
              <a:t>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69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8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09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489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44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1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88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Německý</a:t>
            </a:r>
            <a:r>
              <a:rPr lang="en-US" baseline="0" dirty="0" smtClean="0"/>
              <a:t> model (CME)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24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Britský</a:t>
            </a:r>
            <a:r>
              <a:rPr lang="en-US" dirty="0" smtClean="0"/>
              <a:t> model (LME)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68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13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57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90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16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5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3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5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01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97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57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9069-40EF-4D83-B2E3-3BC7F7D650EF}" type="datetimeFigureOut">
              <a:rPr lang="cs-CZ" smtClean="0"/>
              <a:t>30.05.16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21E6-7287-4BBC-A411-03BA362989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2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Relationship Id="rId3" Type="http://schemas.openxmlformats.org/officeDocument/2006/relationships/image" Target="../media/image36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6672"/>
            <a:ext cx="1037590" cy="109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1" y="1606064"/>
            <a:ext cx="765175" cy="23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21" y="476672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922790" y="1628800"/>
            <a:ext cx="6766520" cy="4104456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  <a:spcAft>
                <a:spcPts val="600"/>
              </a:spcAft>
            </a:pPr>
            <a:r>
              <a:rPr lang="cs-CZ" sz="1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1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400" b="1" dirty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1400" b="1" dirty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  <a:t/>
            </a:r>
            <a:b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</a:br>
            <a:r>
              <a:rPr lang="cs-CZ" sz="1400" dirty="0" smtClean="0">
                <a:solidFill>
                  <a:srgbClr val="262626"/>
                </a:solidFill>
                <a:ea typeface="Calibri"/>
                <a:cs typeface="Times New Roman"/>
              </a:rPr>
              <a:t/>
            </a:r>
            <a:br>
              <a:rPr lang="cs-CZ" sz="1400" dirty="0" smtClean="0">
                <a:solidFill>
                  <a:srgbClr val="262626"/>
                </a:solidFill>
                <a:ea typeface="Calibri"/>
                <a:cs typeface="Times New Roman"/>
              </a:rPr>
            </a:br>
            <a: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  <a:t/>
            </a:r>
            <a:b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</a:b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Perspectives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of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wage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convergence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between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Czechia and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the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EU</a:t>
            </a:r>
            <a: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in a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macroeconomic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perspective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600" dirty="0" err="1" smtClean="0">
                <a:solidFill>
                  <a:srgbClr val="1F497D"/>
                </a:solidFill>
                <a:ea typeface="Calibri"/>
                <a:cs typeface="Times New Roman"/>
              </a:rPr>
              <a:t>Seminar</a:t>
            </a:r>
            <a:r>
              <a:rPr lang="cs-CZ" sz="1600" dirty="0" smtClean="0">
                <a:solidFill>
                  <a:srgbClr val="1F497D"/>
                </a:solidFill>
                <a:ea typeface="Calibri"/>
                <a:cs typeface="Times New Roman"/>
              </a:rPr>
              <a:t> Friedrich </a:t>
            </a:r>
            <a:r>
              <a:rPr lang="cs-CZ" sz="1600" dirty="0" err="1" smtClean="0">
                <a:solidFill>
                  <a:srgbClr val="1F497D"/>
                </a:solidFill>
                <a:ea typeface="Calibri"/>
                <a:cs typeface="Times New Roman"/>
              </a:rPr>
              <a:t>Ebert</a:t>
            </a:r>
            <a:r>
              <a:rPr lang="cs-CZ" sz="1600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1600" dirty="0" err="1" smtClean="0">
                <a:solidFill>
                  <a:srgbClr val="1F497D"/>
                </a:solidFill>
                <a:ea typeface="Calibri"/>
                <a:cs typeface="Times New Roman"/>
              </a:rPr>
              <a:t>Stiftung</a:t>
            </a:r>
            <a:r>
              <a:rPr lang="cs-CZ" sz="1600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800" dirty="0" smtClean="0">
                <a:solidFill>
                  <a:srgbClr val="1F497D"/>
                </a:solidFill>
                <a:ea typeface="Calibri"/>
                <a:cs typeface="Times New Roman"/>
              </a:rPr>
              <a:t>30th </a:t>
            </a:r>
            <a:r>
              <a:rPr lang="cs-CZ" sz="1800" dirty="0" smtClean="0">
                <a:solidFill>
                  <a:srgbClr val="1F497D"/>
                </a:solidFill>
                <a:ea typeface="Calibri"/>
                <a:cs typeface="Times New Roman"/>
              </a:rPr>
              <a:t>May 2016</a:t>
            </a:r>
            <a:r>
              <a:rPr lang="cs-CZ" sz="2400" dirty="0" smtClean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  <a:t/>
            </a:r>
            <a:br>
              <a:rPr lang="cs-CZ" sz="24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800" b="1" dirty="0" smtClean="0">
                <a:solidFill>
                  <a:srgbClr val="1F497D"/>
                </a:solidFill>
                <a:ea typeface="Calibri"/>
                <a:cs typeface="Times New Roman"/>
              </a:rPr>
              <a:t>Aleš Chmelař, </a:t>
            </a:r>
            <a:r>
              <a:rPr lang="cs-CZ" sz="1800" b="1" dirty="0" err="1" smtClean="0">
                <a:solidFill>
                  <a:srgbClr val="1F497D"/>
                </a:solidFill>
                <a:ea typeface="Calibri"/>
                <a:cs typeface="Times New Roman"/>
              </a:rPr>
              <a:t>MSc</a:t>
            </a:r>
            <a:r>
              <a:rPr lang="cs-CZ" sz="1800" b="1" dirty="0" smtClean="0">
                <a:solidFill>
                  <a:srgbClr val="1F497D"/>
                </a:solidFill>
                <a:ea typeface="Calibri"/>
                <a:cs typeface="Times New Roman"/>
              </a:rPr>
              <a:t>.</a:t>
            </a:r>
            <a:br>
              <a:rPr lang="cs-CZ" sz="1800" b="1" dirty="0" smtClean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800" dirty="0" err="1" smtClean="0">
                <a:solidFill>
                  <a:srgbClr val="1F497D"/>
                </a:solidFill>
                <a:ea typeface="Calibri"/>
                <a:cs typeface="Times New Roman"/>
              </a:rPr>
              <a:t>ales.chmelar@vlada.cz</a:t>
            </a:r>
            <a:r>
              <a:rPr lang="cs-CZ" sz="1400" dirty="0" smtClean="0">
                <a:solidFill>
                  <a:srgbClr val="262626"/>
                </a:solidFill>
                <a:ea typeface="Calibri"/>
                <a:cs typeface="Times New Roman"/>
              </a:rPr>
              <a:t/>
            </a:r>
            <a:br>
              <a:rPr lang="cs-CZ" sz="1400" dirty="0" smtClean="0">
                <a:solidFill>
                  <a:srgbClr val="262626"/>
                </a:solidFill>
                <a:ea typeface="Calibri"/>
                <a:cs typeface="Times New Roman"/>
              </a:rPr>
            </a:br>
            <a:endParaRPr lang="cs-CZ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71041"/>
            <a:ext cx="19812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3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>
                <a:solidFill>
                  <a:srgbClr val="1F497D"/>
                </a:solidFill>
                <a:latin typeface="+mn-lt"/>
                <a:ea typeface="+mn-ea"/>
                <a:cs typeface="+mn-cs"/>
              </a:rPr>
              <a:t>Potential GDP in PPS per capita</a:t>
            </a:r>
            <a:endParaRPr lang="en-US" sz="2800" dirty="0">
              <a:solidFill>
                <a:srgbClr val="1F497D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463282"/>
              </p:ext>
            </p:extLst>
          </p:nvPr>
        </p:nvGraphicFramePr>
        <p:xfrm>
          <a:off x="467544" y="1340768"/>
          <a:ext cx="8280920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75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rgbClr val="1F497D"/>
                </a:solidFill>
              </a:rPr>
              <a:t>Potential GDP in PPS per </a:t>
            </a:r>
            <a:r>
              <a:rPr lang="en-US" sz="2800" dirty="0" smtClean="0">
                <a:solidFill>
                  <a:srgbClr val="1F497D"/>
                </a:solidFill>
              </a:rPr>
              <a:t>capita + linear forecast</a:t>
            </a:r>
            <a:endParaRPr lang="en-US" sz="2800" dirty="0">
              <a:solidFill>
                <a:schemeClr val="tx2"/>
              </a:solidFill>
            </a:endParaRPr>
          </a:p>
        </p:txBody>
      </p:sp>
      <p:graphicFrame>
        <p:nvGraphicFramePr>
          <p:cNvPr id="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63603"/>
              </p:ext>
            </p:extLst>
          </p:nvPr>
        </p:nvGraphicFramePr>
        <p:xfrm>
          <a:off x="611560" y="1196752"/>
          <a:ext cx="7972538" cy="497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98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2800" dirty="0" err="1" smtClean="0">
                <a:solidFill>
                  <a:schemeClr val="tx2"/>
                </a:solidFill>
              </a:rPr>
              <a:t>Convergence</a:t>
            </a:r>
            <a:r>
              <a:rPr lang="cs-CZ" sz="2800" dirty="0" smtClean="0">
                <a:solidFill>
                  <a:schemeClr val="tx2"/>
                </a:solidFill>
              </a:rPr>
              <a:t> in </a:t>
            </a:r>
            <a:r>
              <a:rPr lang="cs-CZ" sz="2800" dirty="0" err="1" smtClean="0">
                <a:solidFill>
                  <a:schemeClr val="tx2"/>
                </a:solidFill>
              </a:rPr>
              <a:t>purchase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</a:rPr>
              <a:t>power</a:t>
            </a:r>
            <a:r>
              <a:rPr lang="cs-CZ" sz="2800" dirty="0" smtClean="0">
                <a:solidFill>
                  <a:schemeClr val="tx2"/>
                </a:solidFill>
              </a:rPr>
              <a:t> to EU15</a:t>
            </a:r>
            <a:endParaRPr lang="en-US" sz="28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80257"/>
              </p:ext>
            </p:extLst>
          </p:nvPr>
        </p:nvGraphicFramePr>
        <p:xfrm>
          <a:off x="395535" y="1340768"/>
          <a:ext cx="837461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04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2800" dirty="0" err="1" smtClean="0">
                <a:solidFill>
                  <a:schemeClr val="tx2"/>
                </a:solidFill>
              </a:rPr>
              <a:t>Convergence</a:t>
            </a:r>
            <a:r>
              <a:rPr lang="cs-CZ" sz="2800" dirty="0" smtClean="0">
                <a:solidFill>
                  <a:schemeClr val="tx2"/>
                </a:solidFill>
              </a:rPr>
              <a:t> in </a:t>
            </a:r>
            <a:r>
              <a:rPr lang="cs-CZ" sz="2800" dirty="0" err="1" smtClean="0">
                <a:solidFill>
                  <a:schemeClr val="tx2"/>
                </a:solidFill>
              </a:rPr>
              <a:t>current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</a:rPr>
              <a:t>prices</a:t>
            </a:r>
            <a:r>
              <a:rPr lang="cs-CZ" sz="2800" dirty="0" smtClean="0">
                <a:solidFill>
                  <a:schemeClr val="tx2"/>
                </a:solidFill>
              </a:rPr>
              <a:t> to </a:t>
            </a:r>
            <a:r>
              <a:rPr lang="cs-CZ" sz="2800" dirty="0" err="1" smtClean="0">
                <a:solidFill>
                  <a:schemeClr val="tx2"/>
                </a:solidFill>
              </a:rPr>
              <a:t>Germany</a:t>
            </a:r>
            <a:endParaRPr lang="en-US" sz="28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585888"/>
              </p:ext>
            </p:extLst>
          </p:nvPr>
        </p:nvGraphicFramePr>
        <p:xfrm>
          <a:off x="323528" y="1556792"/>
          <a:ext cx="850534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1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Czechia and FDI </a:t>
            </a:r>
            <a:r>
              <a:rPr lang="cs-CZ" sz="2800" b="1" dirty="0" err="1" smtClean="0">
                <a:solidFill>
                  <a:schemeClr val="tx2"/>
                </a:solidFill>
              </a:rPr>
              <a:t>attractiveness</a:t>
            </a:r>
            <a:endParaRPr lang="cs-CZ" sz="2800" b="1" dirty="0">
              <a:solidFill>
                <a:schemeClr val="tx2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066999" y="1412776"/>
            <a:ext cx="6840760" cy="4752528"/>
            <a:chOff x="68770" y="230287"/>
            <a:chExt cx="3274932" cy="196377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" t="9781" r="-2257" b="6803"/>
            <a:stretch/>
          </p:blipFill>
          <p:spPr bwMode="auto">
            <a:xfrm>
              <a:off x="68770" y="230287"/>
              <a:ext cx="2952599" cy="196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741" y="365820"/>
              <a:ext cx="388961" cy="1665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3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Share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foreign-controlled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companies</a:t>
            </a:r>
            <a:r>
              <a:rPr lang="cs-CZ" sz="2800" b="1" dirty="0" smtClean="0">
                <a:solidFill>
                  <a:schemeClr val="tx2"/>
                </a:solidFill>
              </a:rPr>
              <a:t> in gross </a:t>
            </a:r>
            <a:r>
              <a:rPr lang="cs-CZ" sz="2800" b="1" dirty="0" err="1" smtClean="0">
                <a:solidFill>
                  <a:schemeClr val="tx2"/>
                </a:solidFill>
              </a:rPr>
              <a:t>added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value</a:t>
            </a:r>
            <a:r>
              <a:rPr lang="cs-CZ" sz="2800" b="1" dirty="0" smtClean="0">
                <a:solidFill>
                  <a:schemeClr val="tx2"/>
                </a:solidFill>
              </a:rPr>
              <a:t>, </a:t>
            </a:r>
            <a:r>
              <a:rPr lang="cs-CZ" sz="2800" b="1" dirty="0" err="1" smtClean="0">
                <a:solidFill>
                  <a:schemeClr val="tx2"/>
                </a:solidFill>
              </a:rPr>
              <a:t>production</a:t>
            </a:r>
            <a:r>
              <a:rPr lang="cs-CZ" sz="2800" b="1" dirty="0" smtClean="0">
                <a:solidFill>
                  <a:schemeClr val="tx2"/>
                </a:solidFill>
              </a:rPr>
              <a:t> and gross </a:t>
            </a:r>
            <a:r>
              <a:rPr lang="cs-CZ" sz="2800" b="1" dirty="0" err="1" smtClean="0">
                <a:solidFill>
                  <a:schemeClr val="tx2"/>
                </a:solidFill>
              </a:rPr>
              <a:t>operating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surplus</a:t>
            </a:r>
            <a:r>
              <a:rPr lang="cs-CZ" sz="2800" b="1" dirty="0" smtClean="0">
                <a:solidFill>
                  <a:schemeClr val="tx2"/>
                </a:solidFill>
              </a:rPr>
              <a:t>, </a:t>
            </a:r>
            <a:r>
              <a:rPr lang="cs-CZ" sz="2800" b="1" dirty="0" err="1" smtClean="0">
                <a:solidFill>
                  <a:schemeClr val="tx2"/>
                </a:solidFill>
              </a:rPr>
              <a:t>comparison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between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smtClean="0">
                <a:solidFill>
                  <a:schemeClr val="tx2"/>
                </a:solidFill>
              </a:rPr>
              <a:t>1995 and </a:t>
            </a:r>
            <a:r>
              <a:rPr lang="cs-CZ" sz="2800" b="1" dirty="0" smtClean="0">
                <a:solidFill>
                  <a:schemeClr val="tx2"/>
                </a:solidFill>
              </a:rPr>
              <a:t>2012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430859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Inward</a:t>
            </a:r>
            <a:r>
              <a:rPr lang="cs-CZ" sz="2800" b="1" dirty="0" smtClean="0">
                <a:solidFill>
                  <a:schemeClr val="tx2"/>
                </a:solidFill>
              </a:rPr>
              <a:t> FDI </a:t>
            </a:r>
            <a:r>
              <a:rPr lang="cs-CZ" sz="2800" b="1" dirty="0" err="1" smtClean="0">
                <a:solidFill>
                  <a:schemeClr val="tx2"/>
                </a:solidFill>
              </a:rPr>
              <a:t>for</a:t>
            </a:r>
            <a:r>
              <a:rPr lang="cs-CZ" sz="2800" b="1" dirty="0" smtClean="0">
                <a:solidFill>
                  <a:schemeClr val="tx2"/>
                </a:solidFill>
              </a:rPr>
              <a:t> Czechia by type + </a:t>
            </a:r>
            <a:r>
              <a:rPr lang="cs-CZ" sz="2800" b="1" dirty="0" err="1" smtClean="0">
                <a:solidFill>
                  <a:schemeClr val="tx2"/>
                </a:solidFill>
              </a:rPr>
              <a:t>moving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averages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5" name="Obrázek 30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496944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64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Inward</a:t>
            </a:r>
            <a:r>
              <a:rPr lang="cs-CZ" sz="2800" b="1" dirty="0" smtClean="0">
                <a:solidFill>
                  <a:schemeClr val="tx2"/>
                </a:solidFill>
              </a:rPr>
              <a:t> FDI (</a:t>
            </a:r>
            <a:r>
              <a:rPr lang="cs-CZ" sz="2800" b="1" dirty="0" err="1" smtClean="0">
                <a:solidFill>
                  <a:schemeClr val="tx2"/>
                </a:solidFill>
              </a:rPr>
              <a:t>new</a:t>
            </a:r>
            <a:r>
              <a:rPr lang="cs-CZ" sz="2800" b="1" dirty="0" smtClean="0">
                <a:solidFill>
                  <a:schemeClr val="tx2"/>
                </a:solidFill>
              </a:rPr>
              <a:t> and </a:t>
            </a:r>
            <a:r>
              <a:rPr lang="cs-CZ" sz="2800" b="1" dirty="0" err="1" smtClean="0">
                <a:solidFill>
                  <a:schemeClr val="tx2"/>
                </a:solidFill>
              </a:rPr>
              <a:t>reinvestment</a:t>
            </a:r>
            <a:r>
              <a:rPr lang="cs-CZ" sz="2800" b="1" dirty="0" smtClean="0">
                <a:solidFill>
                  <a:schemeClr val="tx2"/>
                </a:solidFill>
              </a:rPr>
              <a:t>) and </a:t>
            </a:r>
            <a:r>
              <a:rPr lang="cs-CZ" sz="2800" b="1" dirty="0" err="1" smtClean="0">
                <a:solidFill>
                  <a:schemeClr val="tx2"/>
                </a:solidFill>
              </a:rPr>
              <a:t>moving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averages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4" name="Obrázek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80920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973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Rank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Czechia </a:t>
            </a:r>
            <a:r>
              <a:rPr lang="cs-CZ" sz="2800" b="1" dirty="0" err="1" smtClean="0">
                <a:solidFill>
                  <a:schemeClr val="tx2"/>
                </a:solidFill>
              </a:rPr>
              <a:t>within</a:t>
            </a:r>
            <a:r>
              <a:rPr lang="cs-CZ" sz="2800" b="1" dirty="0" smtClean="0">
                <a:solidFill>
                  <a:schemeClr val="tx2"/>
                </a:solidFill>
              </a:rPr>
              <a:t> EU28 </a:t>
            </a:r>
            <a:r>
              <a:rPr lang="cs-CZ" sz="2800" b="1" dirty="0" err="1" smtClean="0">
                <a:solidFill>
                  <a:schemeClr val="tx2"/>
                </a:solidFill>
              </a:rPr>
              <a:t>for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relevant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innovation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criteria</a:t>
            </a:r>
            <a:r>
              <a:rPr lang="cs-CZ" sz="2800" b="1" dirty="0" smtClean="0">
                <a:solidFill>
                  <a:schemeClr val="tx2"/>
                </a:solidFill>
              </a:rPr>
              <a:t> (2013</a:t>
            </a:r>
            <a:r>
              <a:rPr lang="cs-CZ" sz="2800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3" name="Obrázek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 bwMode="auto">
          <a:xfrm>
            <a:off x="683568" y="1628800"/>
            <a:ext cx="7668404" cy="42484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08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Ratio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inwards</a:t>
            </a:r>
            <a:r>
              <a:rPr lang="cs-CZ" sz="2800" b="1" dirty="0" smtClean="0">
                <a:solidFill>
                  <a:schemeClr val="tx2"/>
                </a:solidFill>
              </a:rPr>
              <a:t> and </a:t>
            </a:r>
            <a:r>
              <a:rPr lang="cs-CZ" sz="2800" b="1" dirty="0" err="1" smtClean="0">
                <a:solidFill>
                  <a:schemeClr val="tx2"/>
                </a:solidFill>
              </a:rPr>
              <a:t>outwards</a:t>
            </a:r>
            <a:r>
              <a:rPr lang="cs-CZ" sz="2800" b="1" dirty="0" smtClean="0">
                <a:solidFill>
                  <a:schemeClr val="tx2"/>
                </a:solidFill>
              </a:rPr>
              <a:t> FDI in </a:t>
            </a:r>
            <a:r>
              <a:rPr lang="cs-CZ" sz="2800" b="1" dirty="0" err="1" smtClean="0">
                <a:solidFill>
                  <a:schemeClr val="tx2"/>
                </a:solidFill>
              </a:rPr>
              <a:t>Central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Europe</a:t>
            </a:r>
            <a:r>
              <a:rPr lang="cs-CZ" sz="2800" b="1" dirty="0" smtClean="0">
                <a:solidFill>
                  <a:schemeClr val="tx2"/>
                </a:solidFill>
              </a:rPr>
              <a:t> (</a:t>
            </a:r>
            <a:r>
              <a:rPr lang="cs-CZ" sz="2800" b="1" dirty="0" err="1" smtClean="0">
                <a:solidFill>
                  <a:schemeClr val="tx2"/>
                </a:solidFill>
              </a:rPr>
              <a:t>moving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average</a:t>
            </a:r>
            <a:r>
              <a:rPr lang="cs-CZ" sz="2800" b="1" dirty="0" smtClean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/>
          <a:stretch/>
        </p:blipFill>
        <p:spPr bwMode="auto">
          <a:xfrm>
            <a:off x="558517" y="1340768"/>
            <a:ext cx="8422151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828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358"/>
            <a:ext cx="9144000" cy="6033284"/>
          </a:xfrm>
          <a:prstGeom prst="rect">
            <a:avLst/>
          </a:prstGeom>
        </p:spPr>
      </p:pic>
      <p:sp>
        <p:nvSpPr>
          <p:cNvPr id="2" name="Down Arrow Callout 1"/>
          <p:cNvSpPr/>
          <p:nvPr/>
        </p:nvSpPr>
        <p:spPr>
          <a:xfrm>
            <a:off x="7452393" y="1700808"/>
            <a:ext cx="1656184" cy="100811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wages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502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tx2"/>
                </a:solidFill>
              </a:rPr>
              <a:t>Ratio </a:t>
            </a:r>
            <a:r>
              <a:rPr lang="cs-CZ" sz="2800" b="1" dirty="0" err="1">
                <a:solidFill>
                  <a:schemeClr val="tx2"/>
                </a:solidFill>
              </a:rPr>
              <a:t>of</a:t>
            </a:r>
            <a:r>
              <a:rPr lang="cs-CZ" sz="2800" b="1" dirty="0">
                <a:solidFill>
                  <a:schemeClr val="tx2"/>
                </a:solidFill>
              </a:rPr>
              <a:t> </a:t>
            </a:r>
            <a:r>
              <a:rPr lang="cs-CZ" sz="2800" b="1" dirty="0" err="1">
                <a:solidFill>
                  <a:schemeClr val="tx2"/>
                </a:solidFill>
              </a:rPr>
              <a:t>inwards</a:t>
            </a:r>
            <a:r>
              <a:rPr lang="cs-CZ" sz="2800" b="1" dirty="0">
                <a:solidFill>
                  <a:schemeClr val="tx2"/>
                </a:solidFill>
              </a:rPr>
              <a:t> and </a:t>
            </a:r>
            <a:r>
              <a:rPr lang="cs-CZ" sz="2800" b="1" dirty="0" err="1">
                <a:solidFill>
                  <a:schemeClr val="tx2"/>
                </a:solidFill>
              </a:rPr>
              <a:t>outwards</a:t>
            </a:r>
            <a:r>
              <a:rPr lang="cs-CZ" sz="2800" b="1" dirty="0">
                <a:solidFill>
                  <a:schemeClr val="tx2"/>
                </a:solidFill>
              </a:rPr>
              <a:t> FDI in </a:t>
            </a:r>
            <a:r>
              <a:rPr lang="cs-CZ" sz="2800" b="1" dirty="0" err="1">
                <a:solidFill>
                  <a:schemeClr val="tx2"/>
                </a:solidFill>
              </a:rPr>
              <a:t>Central</a:t>
            </a:r>
            <a:r>
              <a:rPr lang="cs-CZ" sz="2800" b="1" dirty="0">
                <a:solidFill>
                  <a:schemeClr val="tx2"/>
                </a:solidFill>
              </a:rPr>
              <a:t> </a:t>
            </a:r>
            <a:r>
              <a:rPr lang="cs-CZ" sz="2800" b="1" dirty="0" err="1">
                <a:solidFill>
                  <a:schemeClr val="tx2"/>
                </a:solidFill>
              </a:rPr>
              <a:t>Europe</a:t>
            </a:r>
            <a:r>
              <a:rPr lang="cs-CZ" sz="2800" b="1" dirty="0">
                <a:solidFill>
                  <a:schemeClr val="tx2"/>
                </a:solidFill>
              </a:rPr>
              <a:t> (</a:t>
            </a:r>
            <a:r>
              <a:rPr lang="cs-CZ" sz="2800" b="1" dirty="0" err="1">
                <a:solidFill>
                  <a:schemeClr val="tx2"/>
                </a:solidFill>
              </a:rPr>
              <a:t>moving</a:t>
            </a:r>
            <a:r>
              <a:rPr lang="cs-CZ" sz="2800" b="1" dirty="0">
                <a:solidFill>
                  <a:schemeClr val="tx2"/>
                </a:solidFill>
              </a:rPr>
              <a:t> </a:t>
            </a:r>
            <a:r>
              <a:rPr lang="cs-CZ" sz="2800" b="1" dirty="0" err="1">
                <a:solidFill>
                  <a:schemeClr val="tx2"/>
                </a:solidFill>
              </a:rPr>
              <a:t>average</a:t>
            </a:r>
            <a:r>
              <a:rPr lang="cs-CZ" sz="2800" b="1" dirty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848872" cy="5118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724879" y="4561383"/>
            <a:ext cx="462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2,5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0801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err="1" smtClean="0">
                <a:solidFill>
                  <a:schemeClr val="tx2"/>
                </a:solidFill>
              </a:rPr>
              <a:t>Structure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outflow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3656"/>
            <a:ext cx="7488832" cy="553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810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74846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The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highest</a:t>
            </a:r>
            <a:r>
              <a:rPr lang="cs-CZ" sz="2800" b="1" dirty="0" smtClean="0">
                <a:solidFill>
                  <a:schemeClr val="tx2"/>
                </a:solidFill>
              </a:rPr>
              <a:t> return on </a:t>
            </a:r>
            <a:r>
              <a:rPr lang="cs-CZ" sz="2800" b="1" dirty="0" err="1" smtClean="0">
                <a:solidFill>
                  <a:schemeClr val="tx2"/>
                </a:solidFill>
              </a:rPr>
              <a:t>investment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among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developped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countries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592" r="12222" b="15704"/>
          <a:stretch/>
        </p:blipFill>
        <p:spPr bwMode="auto">
          <a:xfrm>
            <a:off x="1763688" y="836712"/>
            <a:ext cx="5181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outflow</a:t>
            </a:r>
            <a:r>
              <a:rPr lang="cs-CZ" sz="2800" b="1" dirty="0" smtClean="0">
                <a:solidFill>
                  <a:schemeClr val="tx2"/>
                </a:solidFill>
              </a:rPr>
              <a:t> to </a:t>
            </a:r>
            <a:r>
              <a:rPr lang="cs-CZ" sz="2800" b="1" dirty="0" err="1" smtClean="0">
                <a:solidFill>
                  <a:schemeClr val="tx2"/>
                </a:solidFill>
              </a:rPr>
              <a:t>overall</a:t>
            </a:r>
            <a:r>
              <a:rPr lang="cs-CZ" sz="2800" b="1" dirty="0" smtClean="0">
                <a:solidFill>
                  <a:schemeClr val="tx2"/>
                </a:solidFill>
              </a:rPr>
              <a:t> FDI </a:t>
            </a:r>
            <a:r>
              <a:rPr lang="cs-CZ" sz="2800" b="1" dirty="0" err="1" smtClean="0">
                <a:solidFill>
                  <a:schemeClr val="tx2"/>
                </a:solidFill>
              </a:rPr>
              <a:t>stock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" y="836712"/>
            <a:ext cx="9009000" cy="6021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469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Structure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FDI by </a:t>
            </a:r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and </a:t>
            </a:r>
            <a:r>
              <a:rPr lang="cs-CZ" sz="2800" b="1" dirty="0" err="1" smtClean="0">
                <a:solidFill>
                  <a:schemeClr val="tx2"/>
                </a:solidFill>
              </a:rPr>
              <a:t>sectors</a:t>
            </a:r>
            <a:r>
              <a:rPr lang="cs-CZ" sz="2800" b="1" dirty="0" smtClean="0">
                <a:solidFill>
                  <a:schemeClr val="tx2"/>
                </a:solidFill>
              </a:rPr>
              <a:t> (</a:t>
            </a:r>
            <a:r>
              <a:rPr lang="cs-CZ" sz="2800" b="1" dirty="0" err="1" smtClean="0">
                <a:solidFill>
                  <a:schemeClr val="tx2"/>
                </a:solidFill>
              </a:rPr>
              <a:t>bn</a:t>
            </a:r>
            <a:r>
              <a:rPr lang="cs-CZ" sz="2800" b="1" dirty="0" smtClean="0">
                <a:solidFill>
                  <a:schemeClr val="tx2"/>
                </a:solidFill>
              </a:rPr>
              <a:t> CZK)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/>
          <a:stretch/>
        </p:blipFill>
        <p:spPr bwMode="auto">
          <a:xfrm>
            <a:off x="206297" y="1268759"/>
            <a:ext cx="8693841" cy="488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25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costs</a:t>
            </a:r>
            <a:r>
              <a:rPr lang="cs-CZ" sz="3600" b="1" dirty="0" smtClean="0">
                <a:solidFill>
                  <a:schemeClr val="tx2"/>
                </a:solidFill>
              </a:rPr>
              <a:t> in EU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3794" t="10404" r="-33794" b="4644"/>
          <a:stretch/>
        </p:blipFill>
        <p:spPr>
          <a:xfrm>
            <a:off x="-1729209" y="1052736"/>
            <a:ext cx="12021795" cy="5616624"/>
          </a:xfrm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6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Development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 </a:t>
            </a:r>
            <a:r>
              <a:rPr lang="cs-CZ" sz="2800" b="1" dirty="0" err="1" smtClean="0">
                <a:solidFill>
                  <a:schemeClr val="tx2"/>
                </a:solidFill>
              </a:rPr>
              <a:t>the</a:t>
            </a:r>
            <a:r>
              <a:rPr lang="cs-CZ" sz="2800" b="1" dirty="0" smtClean="0">
                <a:solidFill>
                  <a:schemeClr val="tx2"/>
                </a:solidFill>
              </a:rPr>
              <a:t> balance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capital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compared</a:t>
            </a:r>
            <a:r>
              <a:rPr lang="cs-CZ" sz="2800" b="1" dirty="0" smtClean="0">
                <a:solidFill>
                  <a:schemeClr val="tx2"/>
                </a:solidFill>
              </a:rPr>
              <a:t> to </a:t>
            </a:r>
            <a:r>
              <a:rPr lang="cs-CZ" sz="2800" b="1" dirty="0" err="1" smtClean="0">
                <a:solidFill>
                  <a:schemeClr val="tx2"/>
                </a:solidFill>
              </a:rPr>
              <a:t>other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Central-European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countries</a:t>
            </a:r>
            <a:r>
              <a:rPr lang="cs-CZ" sz="2800" b="1" dirty="0" smtClean="0">
                <a:solidFill>
                  <a:schemeClr val="tx2"/>
                </a:solidFill>
              </a:rPr>
              <a:t> (</a:t>
            </a:r>
            <a:r>
              <a:rPr lang="cs-CZ" sz="2800" b="1" dirty="0" err="1" smtClean="0">
                <a:solidFill>
                  <a:schemeClr val="tx2"/>
                </a:solidFill>
              </a:rPr>
              <a:t>moving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average</a:t>
            </a:r>
            <a:r>
              <a:rPr lang="cs-CZ" sz="2800" b="1" dirty="0" smtClean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365185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246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Wages</a:t>
            </a:r>
            <a:r>
              <a:rPr lang="cs-CZ" sz="2800" b="1" dirty="0" smtClean="0">
                <a:solidFill>
                  <a:schemeClr val="tx2"/>
                </a:solidFill>
              </a:rPr>
              <a:t> to GDP ratio (</a:t>
            </a:r>
            <a:r>
              <a:rPr lang="cs-CZ" sz="2800" b="1" dirty="0" err="1" smtClean="0">
                <a:solidFill>
                  <a:schemeClr val="tx2"/>
                </a:solidFill>
              </a:rPr>
              <a:t>factor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cost</a:t>
            </a:r>
            <a:r>
              <a:rPr lang="cs-CZ" sz="2800" b="1" dirty="0" smtClean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lh3.googleusercontent.com/sR1lz4PtDM3GZack3glDfPMf3vRA8P6hCcOHGXmXiuTYOuloEgoLXhaPVnZZ7PRQRYQ-TJCdjbNkLRpD--6J3_o96octDsz3-vTdwH_nKUoRPNxNUJgA36x-jO95ziBHCOdjSo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6148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5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Adjusted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wage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share</a:t>
            </a:r>
            <a:r>
              <a:rPr lang="cs-CZ" sz="3600" b="1" dirty="0">
                <a:solidFill>
                  <a:schemeClr val="tx2"/>
                </a:solidFill>
              </a:rPr>
              <a:t> to GDP </a:t>
            </a:r>
            <a:r>
              <a:rPr lang="cs-CZ" sz="3600" b="1" dirty="0" smtClean="0">
                <a:solidFill>
                  <a:schemeClr val="tx2"/>
                </a:solidFill>
              </a:rPr>
              <a:t>(</a:t>
            </a:r>
            <a:r>
              <a:rPr lang="cs-CZ" sz="3600" b="1" dirty="0" err="1" smtClean="0">
                <a:solidFill>
                  <a:schemeClr val="tx2"/>
                </a:solidFill>
              </a:rPr>
              <a:t>current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prices</a:t>
            </a:r>
            <a:r>
              <a:rPr lang="cs-CZ" sz="3600" b="1" dirty="0" smtClean="0">
                <a:solidFill>
                  <a:schemeClr val="tx2"/>
                </a:solidFill>
              </a:rPr>
              <a:t>)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Content Placeholder 6" descr="../../../../Screenshots/Screenshot%202015-12-02%2013.52.06.pn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/>
          <a:stretch/>
        </p:blipFill>
        <p:spPr bwMode="auto">
          <a:xfrm>
            <a:off x="179512" y="1148895"/>
            <a:ext cx="8535892" cy="50772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5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Adjusted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share</a:t>
            </a:r>
            <a:r>
              <a:rPr lang="cs-CZ" sz="3600" b="1" dirty="0" smtClean="0">
                <a:solidFill>
                  <a:schemeClr val="tx2"/>
                </a:solidFill>
              </a:rPr>
              <a:t> to GDP (</a:t>
            </a:r>
            <a:r>
              <a:rPr lang="cs-CZ" sz="3600" b="1" dirty="0" err="1" smtClean="0">
                <a:solidFill>
                  <a:schemeClr val="tx2"/>
                </a:solidFill>
              </a:rPr>
              <a:t>factor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cost</a:t>
            </a:r>
            <a:r>
              <a:rPr lang="cs-CZ" sz="3600" b="1" dirty="0" smtClean="0">
                <a:solidFill>
                  <a:schemeClr val="tx2"/>
                </a:solidFill>
              </a:rPr>
              <a:t>)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9512" y="1556792"/>
          <a:ext cx="8507288" cy="456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300" b="1" dirty="0" smtClean="0">
                <a:solidFill>
                  <a:schemeClr val="accent1">
                    <a:lumMod val="75000"/>
                  </a:schemeClr>
                </a:solidFill>
              </a:rPr>
              <a:t>1989</a:t>
            </a:r>
            <a:endParaRPr lang="cs-CZ" sz="3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3900" dirty="0" smtClean="0"/>
              <a:t>„</a:t>
            </a:r>
            <a:r>
              <a:rPr lang="cs-CZ" sz="3900" dirty="0" err="1" smtClean="0"/>
              <a:t>We</a:t>
            </a:r>
            <a:r>
              <a:rPr lang="cs-CZ" sz="3900" dirty="0" smtClean="0"/>
              <a:t> </a:t>
            </a:r>
            <a:r>
              <a:rPr lang="cs-CZ" sz="3900" dirty="0" err="1" smtClean="0"/>
              <a:t>will</a:t>
            </a:r>
            <a:r>
              <a:rPr lang="cs-CZ" sz="3900" dirty="0" smtClean="0"/>
              <a:t> </a:t>
            </a:r>
            <a:r>
              <a:rPr lang="cs-CZ" sz="3900" dirty="0" err="1" smtClean="0"/>
              <a:t>reach</a:t>
            </a:r>
            <a:r>
              <a:rPr lang="cs-CZ" sz="3900" dirty="0" smtClean="0"/>
              <a:t> </a:t>
            </a:r>
            <a:r>
              <a:rPr lang="cs-CZ" sz="3900" dirty="0" err="1" smtClean="0"/>
              <a:t>Austria</a:t>
            </a:r>
            <a:r>
              <a:rPr lang="cs-CZ" sz="3900" dirty="0" smtClean="0"/>
              <a:t> in 10 </a:t>
            </a:r>
            <a:r>
              <a:rPr lang="cs-CZ" sz="3900" dirty="0" err="1" smtClean="0"/>
              <a:t>years</a:t>
            </a:r>
            <a:r>
              <a:rPr lang="cs-CZ" sz="3900" dirty="0" smtClean="0"/>
              <a:t>.“</a:t>
            </a:r>
            <a:endParaRPr lang="cs-CZ" sz="3900" dirty="0" smtClean="0"/>
          </a:p>
          <a:p>
            <a:pPr marL="0" indent="0" algn="r">
              <a:buNone/>
            </a:pP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 Valtr Komárek</a:t>
            </a:r>
          </a:p>
          <a:p>
            <a:pPr marL="0" indent="0">
              <a:buNone/>
            </a:pPr>
            <a:r>
              <a:rPr lang="cs-CZ" sz="4300" b="1" dirty="0" smtClean="0">
                <a:solidFill>
                  <a:schemeClr val="accent1">
                    <a:lumMod val="75000"/>
                  </a:schemeClr>
                </a:solidFill>
              </a:rPr>
              <a:t>1997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„In </a:t>
            </a:r>
            <a:r>
              <a:rPr lang="cs-CZ" dirty="0"/>
              <a:t>2-3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GDP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4-5% </a:t>
            </a:r>
            <a:r>
              <a:rPr lang="cs-CZ" dirty="0" err="1"/>
              <a:t>again</a:t>
            </a:r>
            <a:r>
              <a:rPr lang="cs-CZ" dirty="0"/>
              <a:t>.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reach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EU in </a:t>
            </a:r>
            <a:r>
              <a:rPr lang="cs-CZ" dirty="0" err="1"/>
              <a:t>about</a:t>
            </a:r>
            <a:r>
              <a:rPr lang="cs-CZ" dirty="0"/>
              <a:t> 20 </a:t>
            </a:r>
            <a:r>
              <a:rPr lang="cs-CZ" dirty="0" err="1" smtClean="0"/>
              <a:t>years</a:t>
            </a:r>
            <a:r>
              <a:rPr lang="cs-CZ" dirty="0" smtClean="0"/>
              <a:t>“</a:t>
            </a:r>
            <a:endParaRPr lang="cs-CZ" dirty="0" smtClean="0"/>
          </a:p>
          <a:p>
            <a:pPr marL="0" indent="0" algn="r">
              <a:buNone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– Zdeněk Tůma</a:t>
            </a:r>
          </a:p>
          <a:p>
            <a:pPr marL="0" indent="0">
              <a:buNone/>
            </a:pPr>
            <a:r>
              <a:rPr lang="cs-CZ" dirty="0" smtClean="0"/>
              <a:t>„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EU </a:t>
            </a:r>
            <a:r>
              <a:rPr lang="cs-CZ" dirty="0" err="1"/>
              <a:t>level</a:t>
            </a:r>
            <a:r>
              <a:rPr lang="cs-CZ" dirty="0"/>
              <a:t> in a medium-term </a:t>
            </a:r>
            <a:r>
              <a:rPr lang="cs-CZ" dirty="0" err="1"/>
              <a:t>horizon</a:t>
            </a:r>
            <a:r>
              <a:rPr lang="cs-CZ" dirty="0"/>
              <a:t>, in </a:t>
            </a:r>
            <a:r>
              <a:rPr lang="cs-CZ" dirty="0" err="1"/>
              <a:t>around</a:t>
            </a:r>
            <a:r>
              <a:rPr lang="cs-CZ" dirty="0"/>
              <a:t> 10-15 </a:t>
            </a:r>
            <a:r>
              <a:rPr lang="cs-CZ" dirty="0" err="1"/>
              <a:t>years</a:t>
            </a:r>
            <a:r>
              <a:rPr lang="cs-CZ" dirty="0" smtClean="0"/>
              <a:t>.“</a:t>
            </a:r>
            <a:endParaRPr lang="cs-CZ" dirty="0" smtClean="0"/>
          </a:p>
          <a:p>
            <a:pPr marL="0" indent="0" algn="r">
              <a:buNone/>
            </a:pP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Eva Zamrazilová</a:t>
            </a:r>
          </a:p>
        </p:txBody>
      </p:sp>
    </p:spTree>
    <p:extLst>
      <p:ext uri="{BB962C8B-B14F-4D97-AF65-F5344CB8AC3E}">
        <p14:creationId xmlns:p14="http://schemas.microsoft.com/office/powerpoint/2010/main" val="33465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Gross </a:t>
            </a:r>
            <a:r>
              <a:rPr lang="cs-CZ" sz="3600" b="1" dirty="0" err="1" smtClean="0">
                <a:solidFill>
                  <a:schemeClr val="tx2"/>
                </a:solidFill>
              </a:rPr>
              <a:t>wages</a:t>
            </a:r>
            <a:r>
              <a:rPr lang="cs-CZ" sz="3600" b="1" dirty="0" smtClean="0">
                <a:solidFill>
                  <a:schemeClr val="tx2"/>
                </a:solidFill>
              </a:rPr>
              <a:t> in </a:t>
            </a:r>
            <a:r>
              <a:rPr lang="cs-CZ" sz="3600" b="1" dirty="0" err="1" smtClean="0">
                <a:solidFill>
                  <a:schemeClr val="tx2"/>
                </a:solidFill>
              </a:rPr>
              <a:t>relationship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with</a:t>
            </a:r>
            <a:r>
              <a:rPr lang="cs-CZ" sz="3600" b="1" dirty="0" smtClean="0">
                <a:solidFill>
                  <a:schemeClr val="tx2"/>
                </a:solidFill>
              </a:rPr>
              <a:t> GDP per capita in PPS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 descr="../../../../Screenshots/Screenshot%202015-12-02%2014.52.27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899352"/>
            <a:ext cx="7886700" cy="420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9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balance in EU in 2012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713533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051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Real </a:t>
            </a:r>
            <a:r>
              <a:rPr lang="cs-CZ" sz="3600" b="1" dirty="0" err="1" smtClean="0">
                <a:solidFill>
                  <a:schemeClr val="tx2"/>
                </a:solidFill>
              </a:rPr>
              <a:t>wages</a:t>
            </a:r>
            <a:r>
              <a:rPr lang="cs-CZ" sz="3600" b="1" dirty="0" smtClean="0">
                <a:solidFill>
                  <a:schemeClr val="tx2"/>
                </a:solidFill>
              </a:rPr>
              <a:t> in Czechia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286148"/>
              </p:ext>
            </p:extLst>
          </p:nvPr>
        </p:nvGraphicFramePr>
        <p:xfrm>
          <a:off x="485804" y="980728"/>
          <a:ext cx="790261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46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04" y="5895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Adjusted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share</a:t>
            </a:r>
            <a:r>
              <a:rPr lang="cs-CZ" sz="3600" b="1" dirty="0" smtClean="0">
                <a:solidFill>
                  <a:schemeClr val="tx2"/>
                </a:solidFill>
              </a:rPr>
              <a:t> to GDP (</a:t>
            </a:r>
            <a:r>
              <a:rPr lang="cs-CZ" sz="3600" b="1" dirty="0" err="1" smtClean="0">
                <a:solidFill>
                  <a:schemeClr val="tx2"/>
                </a:solidFill>
              </a:rPr>
              <a:t>factor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cost</a:t>
            </a:r>
            <a:r>
              <a:rPr lang="cs-CZ" sz="3600" b="1" dirty="0" smtClean="0">
                <a:solidFill>
                  <a:schemeClr val="tx2"/>
                </a:solidFill>
              </a:rPr>
              <a:t>)</a:t>
            </a:r>
            <a:endParaRPr lang="cs-CZ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9512" y="1556792"/>
          <a:ext cx="8507288" cy="4569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Wages</a:t>
            </a:r>
            <a:r>
              <a:rPr lang="cs-CZ" sz="2800" b="1" dirty="0" smtClean="0">
                <a:solidFill>
                  <a:schemeClr val="tx2"/>
                </a:solidFill>
              </a:rPr>
              <a:t> to GDP ratio (</a:t>
            </a:r>
            <a:r>
              <a:rPr lang="cs-CZ" sz="2800" b="1" dirty="0" err="1" smtClean="0">
                <a:solidFill>
                  <a:schemeClr val="tx2"/>
                </a:solidFill>
              </a:rPr>
              <a:t>factor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cost</a:t>
            </a:r>
            <a:r>
              <a:rPr lang="cs-CZ" sz="2800" b="1" dirty="0" smtClean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lh3.googleusercontent.com/sR1lz4PtDM3GZack3glDfPMf3vRA8P6hCcOHGXmXiuTYOuloEgoLXhaPVnZZ7PRQRYQ-TJCdjbNkLRpD--6J3_o96octDsz3-vTdwH_nKUoRPNxNUJgA36x-jO95ziBHCOdjSo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6148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0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Income</a:t>
            </a:r>
            <a:r>
              <a:rPr lang="cs-CZ" sz="2800" b="1" dirty="0" smtClean="0">
                <a:solidFill>
                  <a:schemeClr val="tx2"/>
                </a:solidFill>
              </a:rPr>
              <a:t> balance in EU in 2012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8713533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389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2800" dirty="0" smtClean="0">
                <a:solidFill>
                  <a:schemeClr val="tx2"/>
                </a:solidFill>
              </a:rPr>
              <a:t>GDP per capita in PP </a:t>
            </a:r>
            <a:r>
              <a:rPr lang="cs-CZ" sz="2800" dirty="0" err="1" smtClean="0">
                <a:solidFill>
                  <a:schemeClr val="tx2"/>
                </a:solidFill>
              </a:rPr>
              <a:t>since</a:t>
            </a:r>
            <a:r>
              <a:rPr lang="cs-CZ" sz="2800" dirty="0" smtClean="0">
                <a:solidFill>
                  <a:schemeClr val="tx2"/>
                </a:solidFill>
              </a:rPr>
              <a:t> 1949 as a ratio </a:t>
            </a:r>
            <a:r>
              <a:rPr 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sz="2800" dirty="0" smtClean="0">
                <a:solidFill>
                  <a:schemeClr val="tx2"/>
                </a:solidFill>
              </a:rPr>
              <a:t> 12 </a:t>
            </a:r>
            <a:r>
              <a:rPr lang="cs-CZ" sz="2800" dirty="0" err="1" smtClean="0">
                <a:solidFill>
                  <a:schemeClr val="tx2"/>
                </a:solidFill>
              </a:rPr>
              <a:t>wealthiest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</a:rPr>
              <a:t>countries</a:t>
            </a:r>
            <a:r>
              <a:rPr lang="cs-CZ" sz="2800" dirty="0" smtClean="0">
                <a:solidFill>
                  <a:schemeClr val="tx2"/>
                </a:solidFill>
              </a:rPr>
              <a:t> in </a:t>
            </a:r>
            <a:r>
              <a:rPr lang="cs-CZ" sz="2800" dirty="0" err="1" smtClean="0">
                <a:solidFill>
                  <a:schemeClr val="tx2"/>
                </a:solidFill>
              </a:rPr>
              <a:t>Europe</a:t>
            </a:r>
            <a:endParaRPr lang="en-US" sz="28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graphicFrame>
        <p:nvGraphicFramePr>
          <p:cNvPr id="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982901"/>
              </p:ext>
            </p:extLst>
          </p:nvPr>
        </p:nvGraphicFramePr>
        <p:xfrm>
          <a:off x="683568" y="1052736"/>
          <a:ext cx="6847262" cy="552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481"/>
            <a:ext cx="9144000" cy="60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1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/>
          <p:nvPr/>
        </p:nvPicPr>
        <p:blipFill>
          <a:blip r:embed="rId3"/>
          <a:stretch>
            <a:fillRect/>
          </a:stretch>
        </p:blipFill>
        <p:spPr>
          <a:xfrm>
            <a:off x="236537" y="548640"/>
            <a:ext cx="8670925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40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358"/>
            <a:ext cx="9144000" cy="60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4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4300" b="1" dirty="0">
                <a:solidFill>
                  <a:srgbClr val="5B9BD5">
                    <a:lumMod val="75000"/>
                  </a:srgbClr>
                </a:solidFill>
              </a:rPr>
              <a:t>1989</a:t>
            </a:r>
            <a:endParaRPr lang="cs-CZ" sz="3000" b="1" dirty="0">
              <a:solidFill>
                <a:srgbClr val="5B9BD5">
                  <a:lumMod val="75000"/>
                </a:srgbClr>
              </a:solidFill>
            </a:endParaRPr>
          </a:p>
          <a:p>
            <a:pPr marL="0" lvl="0" indent="0">
              <a:buNone/>
            </a:pPr>
            <a:r>
              <a:rPr lang="cs-CZ" sz="3900" dirty="0">
                <a:solidFill>
                  <a:prstClr val="black"/>
                </a:solidFill>
              </a:rPr>
              <a:t>„</a:t>
            </a:r>
            <a:r>
              <a:rPr lang="cs-CZ" sz="3900" dirty="0" err="1">
                <a:solidFill>
                  <a:prstClr val="black"/>
                </a:solidFill>
              </a:rPr>
              <a:t>We</a:t>
            </a:r>
            <a:r>
              <a:rPr lang="cs-CZ" sz="3900" dirty="0">
                <a:solidFill>
                  <a:prstClr val="black"/>
                </a:solidFill>
              </a:rPr>
              <a:t> </a:t>
            </a:r>
            <a:r>
              <a:rPr lang="cs-CZ" sz="3900" dirty="0" err="1">
                <a:solidFill>
                  <a:prstClr val="black"/>
                </a:solidFill>
              </a:rPr>
              <a:t>will</a:t>
            </a:r>
            <a:r>
              <a:rPr lang="cs-CZ" sz="3900" dirty="0">
                <a:solidFill>
                  <a:prstClr val="black"/>
                </a:solidFill>
              </a:rPr>
              <a:t> </a:t>
            </a:r>
            <a:r>
              <a:rPr lang="cs-CZ" sz="3900" dirty="0" err="1">
                <a:solidFill>
                  <a:prstClr val="black"/>
                </a:solidFill>
              </a:rPr>
              <a:t>reach</a:t>
            </a:r>
            <a:r>
              <a:rPr lang="cs-CZ" sz="3900" dirty="0">
                <a:solidFill>
                  <a:prstClr val="black"/>
                </a:solidFill>
              </a:rPr>
              <a:t> </a:t>
            </a:r>
            <a:r>
              <a:rPr lang="cs-CZ" sz="3900" dirty="0" err="1">
                <a:solidFill>
                  <a:prstClr val="black"/>
                </a:solidFill>
              </a:rPr>
              <a:t>Austria</a:t>
            </a:r>
            <a:r>
              <a:rPr lang="cs-CZ" sz="3900" dirty="0">
                <a:solidFill>
                  <a:prstClr val="black"/>
                </a:solidFill>
              </a:rPr>
              <a:t> in 10 </a:t>
            </a:r>
            <a:r>
              <a:rPr lang="cs-CZ" sz="3900" dirty="0" err="1">
                <a:solidFill>
                  <a:prstClr val="black"/>
                </a:solidFill>
              </a:rPr>
              <a:t>years</a:t>
            </a:r>
            <a:r>
              <a:rPr lang="cs-CZ" sz="3900" dirty="0">
                <a:solidFill>
                  <a:prstClr val="black"/>
                </a:solidFill>
              </a:rPr>
              <a:t>.“</a:t>
            </a:r>
          </a:p>
          <a:p>
            <a:pPr marL="0" lvl="0" indent="0" algn="r">
              <a:buNone/>
            </a:pPr>
            <a:r>
              <a:rPr lang="cs-CZ" sz="2200" b="1" dirty="0">
                <a:solidFill>
                  <a:srgbClr val="5B9BD5">
                    <a:lumMod val="75000"/>
                  </a:srgbClr>
                </a:solidFill>
              </a:rPr>
              <a:t>– Valtr Komárek</a:t>
            </a:r>
          </a:p>
          <a:p>
            <a:pPr marL="0" lvl="0" indent="0">
              <a:buNone/>
            </a:pPr>
            <a:r>
              <a:rPr lang="cs-CZ" sz="4300" b="1" dirty="0">
                <a:solidFill>
                  <a:srgbClr val="5B9BD5">
                    <a:lumMod val="75000"/>
                  </a:srgbClr>
                </a:solidFill>
              </a:rPr>
              <a:t>1997</a:t>
            </a:r>
            <a:endParaRPr lang="cs-CZ" b="1" dirty="0">
              <a:solidFill>
                <a:srgbClr val="5B9BD5">
                  <a:lumMod val="75000"/>
                </a:srgbClr>
              </a:solidFill>
            </a:endParaRPr>
          </a:p>
          <a:p>
            <a:pPr marL="0" lvl="0" indent="0">
              <a:buNone/>
            </a:pPr>
            <a:r>
              <a:rPr lang="cs-CZ" dirty="0">
                <a:solidFill>
                  <a:prstClr val="black"/>
                </a:solidFill>
              </a:rPr>
              <a:t>„In 2-3 </a:t>
            </a:r>
            <a:r>
              <a:rPr lang="cs-CZ" dirty="0" err="1">
                <a:solidFill>
                  <a:prstClr val="black"/>
                </a:solidFill>
              </a:rPr>
              <a:t>years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real</a:t>
            </a:r>
            <a:r>
              <a:rPr lang="cs-CZ" dirty="0">
                <a:solidFill>
                  <a:prstClr val="black"/>
                </a:solidFill>
              </a:rPr>
              <a:t> GDP </a:t>
            </a:r>
            <a:r>
              <a:rPr lang="cs-CZ" dirty="0" err="1">
                <a:solidFill>
                  <a:prstClr val="black"/>
                </a:solidFill>
              </a:rPr>
              <a:t>growth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should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be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back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at</a:t>
            </a:r>
            <a:r>
              <a:rPr lang="cs-CZ" dirty="0">
                <a:solidFill>
                  <a:prstClr val="black"/>
                </a:solidFill>
              </a:rPr>
              <a:t> 4-5% </a:t>
            </a:r>
            <a:r>
              <a:rPr lang="cs-CZ" dirty="0" err="1">
                <a:solidFill>
                  <a:prstClr val="black"/>
                </a:solidFill>
              </a:rPr>
              <a:t>again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We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should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reach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the</a:t>
            </a:r>
            <a:r>
              <a:rPr lang="cs-CZ" dirty="0">
                <a:solidFill>
                  <a:prstClr val="black"/>
                </a:solidFill>
              </a:rPr>
              <a:t> EU in </a:t>
            </a:r>
            <a:r>
              <a:rPr lang="cs-CZ" dirty="0" err="1">
                <a:solidFill>
                  <a:prstClr val="black"/>
                </a:solidFill>
              </a:rPr>
              <a:t>about</a:t>
            </a:r>
            <a:r>
              <a:rPr lang="cs-CZ" dirty="0">
                <a:solidFill>
                  <a:prstClr val="black"/>
                </a:solidFill>
              </a:rPr>
              <a:t> 20 </a:t>
            </a:r>
            <a:r>
              <a:rPr lang="cs-CZ" dirty="0" err="1">
                <a:solidFill>
                  <a:prstClr val="black"/>
                </a:solidFill>
              </a:rPr>
              <a:t>years</a:t>
            </a:r>
            <a:r>
              <a:rPr lang="cs-CZ" dirty="0">
                <a:solidFill>
                  <a:prstClr val="black"/>
                </a:solidFill>
              </a:rPr>
              <a:t>“</a:t>
            </a:r>
          </a:p>
          <a:p>
            <a:pPr marL="0" lvl="0" indent="0" algn="r">
              <a:buNone/>
            </a:pPr>
            <a:r>
              <a:rPr lang="cs-CZ" b="1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cs-CZ" sz="2200" b="1" dirty="0">
                <a:solidFill>
                  <a:srgbClr val="5B9BD5">
                    <a:lumMod val="75000"/>
                  </a:srgbClr>
                </a:solidFill>
              </a:rPr>
              <a:t>– Zdeněk Tůma</a:t>
            </a:r>
          </a:p>
          <a:p>
            <a:pPr marL="0" lvl="0" indent="0">
              <a:buNone/>
            </a:pPr>
            <a:r>
              <a:rPr lang="cs-CZ" dirty="0">
                <a:solidFill>
                  <a:prstClr val="black"/>
                </a:solidFill>
              </a:rPr>
              <a:t>„</a:t>
            </a:r>
            <a:r>
              <a:rPr lang="cs-CZ" dirty="0" err="1">
                <a:solidFill>
                  <a:prstClr val="black"/>
                </a:solidFill>
              </a:rPr>
              <a:t>We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could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get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at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the</a:t>
            </a:r>
            <a:r>
              <a:rPr lang="cs-CZ" dirty="0">
                <a:solidFill>
                  <a:prstClr val="black"/>
                </a:solidFill>
              </a:rPr>
              <a:t> EU </a:t>
            </a:r>
            <a:r>
              <a:rPr lang="cs-CZ" dirty="0" err="1">
                <a:solidFill>
                  <a:prstClr val="black"/>
                </a:solidFill>
              </a:rPr>
              <a:t>level</a:t>
            </a:r>
            <a:r>
              <a:rPr lang="cs-CZ" dirty="0">
                <a:solidFill>
                  <a:prstClr val="black"/>
                </a:solidFill>
              </a:rPr>
              <a:t> in a medium-term </a:t>
            </a:r>
            <a:r>
              <a:rPr lang="cs-CZ" dirty="0" err="1">
                <a:solidFill>
                  <a:prstClr val="black"/>
                </a:solidFill>
              </a:rPr>
              <a:t>horizon</a:t>
            </a:r>
            <a:r>
              <a:rPr lang="cs-CZ" dirty="0">
                <a:solidFill>
                  <a:prstClr val="black"/>
                </a:solidFill>
              </a:rPr>
              <a:t>, in </a:t>
            </a:r>
            <a:r>
              <a:rPr lang="cs-CZ" dirty="0" err="1">
                <a:solidFill>
                  <a:prstClr val="black"/>
                </a:solidFill>
              </a:rPr>
              <a:t>around</a:t>
            </a:r>
            <a:r>
              <a:rPr lang="cs-CZ" dirty="0">
                <a:solidFill>
                  <a:prstClr val="black"/>
                </a:solidFill>
              </a:rPr>
              <a:t> 10-15 </a:t>
            </a:r>
            <a:r>
              <a:rPr lang="cs-CZ" dirty="0" err="1">
                <a:solidFill>
                  <a:prstClr val="black"/>
                </a:solidFill>
              </a:rPr>
              <a:t>years</a:t>
            </a:r>
            <a:r>
              <a:rPr lang="cs-CZ" dirty="0">
                <a:solidFill>
                  <a:prstClr val="black"/>
                </a:solidFill>
              </a:rPr>
              <a:t>.“</a:t>
            </a:r>
          </a:p>
          <a:p>
            <a:pPr marL="0" lvl="0" indent="0" algn="r">
              <a:buNone/>
            </a:pPr>
            <a:r>
              <a:rPr lang="cs-CZ" sz="2200" b="1" dirty="0">
                <a:solidFill>
                  <a:srgbClr val="5B9BD5">
                    <a:lumMod val="75000"/>
                  </a:srgbClr>
                </a:solidFill>
              </a:rPr>
              <a:t>– Eva Zamrazilová </a:t>
            </a:r>
            <a:endParaRPr lang="cs-CZ" sz="2200" b="1" dirty="0" smtClean="0">
              <a:solidFill>
                <a:srgbClr val="5B9BD5">
                  <a:lumMod val="75000"/>
                </a:srgbClr>
              </a:solidFill>
            </a:endParaRPr>
          </a:p>
          <a:p>
            <a:pPr marL="0" lvl="0" indent="0" algn="r">
              <a:buNone/>
            </a:pPr>
            <a:r>
              <a:rPr lang="cs-CZ" sz="2400" dirty="0" smtClean="0"/>
              <a:t>„</a:t>
            </a:r>
            <a:r>
              <a:rPr lang="cs-CZ" sz="2400" dirty="0" err="1" smtClean="0"/>
              <a:t>If</a:t>
            </a:r>
            <a:r>
              <a:rPr lang="cs-CZ" sz="2400" dirty="0" smtClean="0"/>
              <a:t> </a:t>
            </a:r>
            <a:r>
              <a:rPr lang="cs-CZ" sz="2400" dirty="0" err="1" smtClean="0"/>
              <a:t>we</a:t>
            </a:r>
            <a:r>
              <a:rPr lang="cs-CZ" sz="2400" dirty="0" smtClean="0"/>
              <a:t> </a:t>
            </a:r>
            <a:r>
              <a:rPr lang="cs-CZ" sz="2400" dirty="0" err="1" smtClean="0"/>
              <a:t>sustain</a:t>
            </a:r>
            <a:r>
              <a:rPr lang="cs-CZ" sz="2400" dirty="0" smtClean="0"/>
              <a:t> </a:t>
            </a:r>
            <a:r>
              <a:rPr lang="cs-CZ" sz="2400" dirty="0" err="1" smtClean="0"/>
              <a:t>wage</a:t>
            </a:r>
            <a:r>
              <a:rPr lang="cs-CZ" sz="2400" dirty="0" smtClean="0"/>
              <a:t> </a:t>
            </a:r>
            <a:r>
              <a:rPr lang="cs-CZ" sz="2400" dirty="0" err="1" smtClean="0"/>
              <a:t>convergence</a:t>
            </a:r>
            <a:r>
              <a:rPr lang="cs-CZ" sz="2400" dirty="0" smtClean="0"/>
              <a:t> as </a:t>
            </a:r>
            <a:r>
              <a:rPr lang="cs-CZ" sz="2400" dirty="0" err="1" smtClean="0"/>
              <a:t>until</a:t>
            </a:r>
            <a:r>
              <a:rPr lang="cs-CZ" sz="2400" dirty="0" smtClean="0"/>
              <a:t> </a:t>
            </a:r>
            <a:r>
              <a:rPr lang="cs-CZ" sz="2400" dirty="0" err="1" smtClean="0"/>
              <a:t>now</a:t>
            </a:r>
            <a:r>
              <a:rPr lang="cs-CZ" sz="2400" dirty="0" smtClean="0"/>
              <a:t>, </a:t>
            </a:r>
            <a:r>
              <a:rPr lang="cs-CZ" sz="2400" dirty="0" err="1" smtClean="0"/>
              <a:t>we</a:t>
            </a:r>
            <a:r>
              <a:rPr lang="cs-CZ" sz="2400" dirty="0" smtClean="0"/>
              <a:t> </a:t>
            </a:r>
            <a:r>
              <a:rPr lang="cs-CZ" sz="2400" dirty="0" err="1" smtClean="0"/>
              <a:t>will</a:t>
            </a:r>
            <a:r>
              <a:rPr lang="cs-CZ" sz="2400" dirty="0" smtClean="0"/>
              <a:t> </a:t>
            </a:r>
            <a:r>
              <a:rPr lang="cs-CZ" sz="2400" dirty="0" err="1" smtClean="0"/>
              <a:t>reach</a:t>
            </a:r>
            <a:r>
              <a:rPr lang="cs-CZ" sz="2400" dirty="0" smtClean="0"/>
              <a:t>  </a:t>
            </a:r>
            <a:r>
              <a:rPr lang="cs-CZ" sz="2400" dirty="0" err="1" smtClean="0"/>
              <a:t>German</a:t>
            </a:r>
            <a:r>
              <a:rPr lang="cs-CZ" sz="2400" dirty="0" smtClean="0"/>
              <a:t> </a:t>
            </a:r>
            <a:r>
              <a:rPr lang="cs-CZ" sz="2400" dirty="0" err="1" smtClean="0"/>
              <a:t>wages</a:t>
            </a:r>
            <a:r>
              <a:rPr lang="cs-CZ" sz="2400" dirty="0" smtClean="0"/>
              <a:t> in a </a:t>
            </a:r>
            <a:r>
              <a:rPr lang="cs-CZ" sz="2400" dirty="0" err="1" smtClean="0"/>
              <a:t>hundred</a:t>
            </a:r>
            <a:r>
              <a:rPr lang="cs-CZ" sz="2400" dirty="0" smtClean="0"/>
              <a:t> </a:t>
            </a:r>
            <a:r>
              <a:rPr lang="cs-CZ" sz="2400" dirty="0" err="1" smtClean="0"/>
              <a:t>years</a:t>
            </a:r>
            <a:r>
              <a:rPr lang="cs-CZ" sz="2400" dirty="0" smtClean="0"/>
              <a:t>.“ </a:t>
            </a:r>
            <a:endParaRPr lang="cs-CZ" sz="2400" dirty="0" smtClean="0"/>
          </a:p>
          <a:p>
            <a:pPr marL="0" indent="0" algn="r">
              <a:buNone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– Vize ČMKOS 2015</a:t>
            </a:r>
          </a:p>
        </p:txBody>
      </p:sp>
    </p:spTree>
    <p:extLst>
      <p:ext uri="{BB962C8B-B14F-4D97-AF65-F5344CB8AC3E}">
        <p14:creationId xmlns:p14="http://schemas.microsoft.com/office/powerpoint/2010/main" val="13079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358"/>
            <a:ext cx="9144000" cy="6033284"/>
          </a:xfrm>
          <a:prstGeom prst="rect">
            <a:avLst/>
          </a:prstGeom>
        </p:spPr>
      </p:pic>
      <p:sp>
        <p:nvSpPr>
          <p:cNvPr id="2" name="Down Arrow Callout 1"/>
          <p:cNvSpPr/>
          <p:nvPr/>
        </p:nvSpPr>
        <p:spPr>
          <a:xfrm>
            <a:off x="7452393" y="1700808"/>
            <a:ext cx="1656184" cy="1008112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wages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10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cs-CZ" sz="2800" dirty="0" smtClean="0">
                <a:solidFill>
                  <a:schemeClr val="tx2"/>
                </a:solidFill>
              </a:rPr>
              <a:t>GDP per capita in PP </a:t>
            </a:r>
            <a:r>
              <a:rPr lang="cs-CZ" sz="2800" dirty="0" err="1" smtClean="0">
                <a:solidFill>
                  <a:schemeClr val="tx2"/>
                </a:solidFill>
              </a:rPr>
              <a:t>between</a:t>
            </a:r>
            <a:r>
              <a:rPr lang="cs-CZ" sz="2800" dirty="0" smtClean="0">
                <a:solidFill>
                  <a:schemeClr val="tx2"/>
                </a:solidFill>
              </a:rPr>
              <a:t> 1949 to 2010 as ratio </a:t>
            </a:r>
            <a:r>
              <a:rPr 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sz="2800" dirty="0" smtClean="0">
                <a:solidFill>
                  <a:schemeClr val="tx2"/>
                </a:solidFill>
              </a:rPr>
              <a:t> 12 </a:t>
            </a:r>
            <a:r>
              <a:rPr lang="cs-CZ" sz="2800" dirty="0" err="1" smtClean="0">
                <a:solidFill>
                  <a:schemeClr val="tx2"/>
                </a:solidFill>
              </a:rPr>
              <a:t>wealthiest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</a:rPr>
              <a:t>countries</a:t>
            </a:r>
            <a:r>
              <a:rPr lang="cs-CZ" sz="2800" dirty="0" smtClean="0">
                <a:solidFill>
                  <a:schemeClr val="tx2"/>
                </a:solidFill>
              </a:rPr>
              <a:t> in </a:t>
            </a:r>
            <a:r>
              <a:rPr lang="cs-CZ" sz="2800" dirty="0" err="1" smtClean="0">
                <a:solidFill>
                  <a:schemeClr val="tx2"/>
                </a:solidFill>
              </a:rPr>
              <a:t>Europe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endParaRPr lang="en-US" sz="28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graphicFrame>
        <p:nvGraphicFramePr>
          <p:cNvPr id="5" name="Chart 1"/>
          <p:cNvGraphicFramePr>
            <a:graphicFrameLocks/>
          </p:cNvGraphicFramePr>
          <p:nvPr>
            <p:extLst/>
          </p:nvPr>
        </p:nvGraphicFramePr>
        <p:xfrm>
          <a:off x="683568" y="1052736"/>
          <a:ext cx="6847262" cy="552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6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1F497D"/>
                </a:solidFill>
              </a:rPr>
              <a:t>Ratio </a:t>
            </a:r>
            <a:r>
              <a:rPr lang="cs-CZ" sz="2800" b="1" dirty="0" err="1" smtClean="0">
                <a:solidFill>
                  <a:srgbClr val="1F497D"/>
                </a:solidFill>
              </a:rPr>
              <a:t>of</a:t>
            </a:r>
            <a:r>
              <a:rPr lang="cs-CZ" sz="2800" b="1" dirty="0" smtClean="0">
                <a:solidFill>
                  <a:srgbClr val="1F497D"/>
                </a:solidFill>
              </a:rPr>
              <a:t> </a:t>
            </a:r>
            <a:r>
              <a:rPr lang="cs-CZ" sz="2800" b="1" dirty="0" err="1" smtClean="0">
                <a:solidFill>
                  <a:srgbClr val="1F497D"/>
                </a:solidFill>
              </a:rPr>
              <a:t>external</a:t>
            </a:r>
            <a:r>
              <a:rPr lang="cs-CZ" sz="2800" b="1" dirty="0" smtClean="0">
                <a:solidFill>
                  <a:srgbClr val="1F497D"/>
                </a:solidFill>
              </a:rPr>
              <a:t> </a:t>
            </a:r>
            <a:r>
              <a:rPr lang="cs-CZ" sz="2800" b="1" dirty="0" err="1" smtClean="0">
                <a:solidFill>
                  <a:srgbClr val="1F497D"/>
                </a:solidFill>
              </a:rPr>
              <a:t>trade</a:t>
            </a:r>
            <a:r>
              <a:rPr lang="cs-CZ" sz="2800" b="1" dirty="0" smtClean="0">
                <a:solidFill>
                  <a:srgbClr val="1F497D"/>
                </a:solidFill>
              </a:rPr>
              <a:t> to GDP in V4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628800"/>
            <a:ext cx="691276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128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>
                <a:solidFill>
                  <a:schemeClr val="tx2"/>
                </a:solidFill>
              </a:rPr>
              <a:t>Sector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structure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of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external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trade</a:t>
            </a:r>
            <a:r>
              <a:rPr lang="cs-CZ" sz="2800" b="1" dirty="0" smtClean="0">
                <a:solidFill>
                  <a:schemeClr val="tx2"/>
                </a:solidFill>
              </a:rPr>
              <a:t> in 2014 (</a:t>
            </a:r>
            <a:r>
              <a:rPr lang="cs-CZ" sz="2800" b="1" dirty="0" err="1" smtClean="0">
                <a:solidFill>
                  <a:schemeClr val="tx2"/>
                </a:solidFill>
              </a:rPr>
              <a:t>cross-border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err="1" smtClean="0">
                <a:solidFill>
                  <a:schemeClr val="tx2"/>
                </a:solidFill>
              </a:rPr>
              <a:t>definition</a:t>
            </a:r>
            <a:r>
              <a:rPr lang="cs-CZ" sz="2800" b="1" dirty="0" smtClean="0">
                <a:solidFill>
                  <a:schemeClr val="tx2"/>
                </a:solidFill>
              </a:rPr>
              <a:t>)</a:t>
            </a:r>
            <a:endParaRPr lang="cs-CZ" sz="28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84784"/>
            <a:ext cx="86409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37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1F497D"/>
                </a:solidFill>
              </a:rPr>
              <a:t>Ratios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of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sectors</a:t>
            </a:r>
            <a:r>
              <a:rPr lang="cs-CZ" sz="2400" b="1" dirty="0" smtClean="0">
                <a:solidFill>
                  <a:srgbClr val="1F497D"/>
                </a:solidFill>
              </a:rPr>
              <a:t> in </a:t>
            </a:r>
            <a:r>
              <a:rPr lang="cs-CZ" sz="2400" b="1" dirty="0" err="1" smtClean="0">
                <a:solidFill>
                  <a:srgbClr val="1F497D"/>
                </a:solidFill>
              </a:rPr>
              <a:t>added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value</a:t>
            </a:r>
            <a:r>
              <a:rPr lang="cs-CZ" sz="2400" b="1" dirty="0" smtClean="0">
                <a:solidFill>
                  <a:srgbClr val="1F497D"/>
                </a:solidFill>
              </a:rPr>
              <a:t> in </a:t>
            </a:r>
            <a:r>
              <a:rPr lang="cs-CZ" sz="2400" b="1" dirty="0" err="1" smtClean="0">
                <a:solidFill>
                  <a:srgbClr val="1F497D"/>
                </a:solidFill>
              </a:rPr>
              <a:t>current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prices</a:t>
            </a:r>
            <a:r>
              <a:rPr lang="cs-CZ" sz="2400" b="1" dirty="0" smtClean="0">
                <a:solidFill>
                  <a:srgbClr val="1F497D"/>
                </a:solidFill>
              </a:rPr>
              <a:t> in 2014 (Czechia)</a:t>
            </a:r>
            <a:endParaRPr lang="cs-CZ" sz="32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479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1F497D"/>
                </a:solidFill>
              </a:rPr>
              <a:t>Structure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of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manufacturing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industry</a:t>
            </a:r>
            <a:r>
              <a:rPr lang="cs-CZ" sz="2400" b="1" dirty="0" smtClean="0">
                <a:solidFill>
                  <a:srgbClr val="1F497D"/>
                </a:solidFill>
              </a:rPr>
              <a:t> by </a:t>
            </a:r>
            <a:r>
              <a:rPr lang="cs-CZ" sz="2400" b="1" dirty="0" err="1" smtClean="0">
                <a:solidFill>
                  <a:srgbClr val="1F497D"/>
                </a:solidFill>
              </a:rPr>
              <a:t>added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value</a:t>
            </a:r>
            <a:r>
              <a:rPr lang="cs-CZ" sz="2400" b="1" dirty="0" smtClean="0">
                <a:solidFill>
                  <a:srgbClr val="1F497D"/>
                </a:solidFill>
              </a:rPr>
              <a:t> (</a:t>
            </a:r>
            <a:r>
              <a:rPr lang="cs-CZ" sz="2400" b="1" dirty="0" err="1" smtClean="0">
                <a:solidFill>
                  <a:srgbClr val="1F497D"/>
                </a:solidFill>
              </a:rPr>
              <a:t>current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prices</a:t>
            </a:r>
            <a:r>
              <a:rPr lang="cs-CZ" sz="2400" b="1" dirty="0" smtClean="0">
                <a:solidFill>
                  <a:srgbClr val="1F497D"/>
                </a:solidFill>
              </a:rPr>
              <a:t>) and </a:t>
            </a:r>
            <a:r>
              <a:rPr lang="cs-CZ" sz="2400" b="1" dirty="0" err="1" smtClean="0">
                <a:solidFill>
                  <a:srgbClr val="1F497D"/>
                </a:solidFill>
              </a:rPr>
              <a:t>foreign</a:t>
            </a:r>
            <a:r>
              <a:rPr lang="cs-CZ" sz="2400" b="1" dirty="0" smtClean="0">
                <a:solidFill>
                  <a:srgbClr val="1F497D"/>
                </a:solidFill>
              </a:rPr>
              <a:t> </a:t>
            </a:r>
            <a:r>
              <a:rPr lang="cs-CZ" sz="2400" b="1" dirty="0" err="1" smtClean="0">
                <a:solidFill>
                  <a:srgbClr val="1F497D"/>
                </a:solidFill>
              </a:rPr>
              <a:t>control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" y="1408491"/>
            <a:ext cx="8879389" cy="504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085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Lafay</a:t>
            </a:r>
            <a:r>
              <a:rPr lang="cs-CZ" sz="3600" b="1" dirty="0" smtClean="0">
                <a:solidFill>
                  <a:schemeClr val="tx2"/>
                </a:solidFill>
              </a:rPr>
              <a:t> in Czechia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12776"/>
            <a:ext cx="813690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11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Ratio </a:t>
            </a:r>
            <a:r>
              <a:rPr lang="cs-CZ" sz="3600" b="1" dirty="0" err="1" smtClean="0">
                <a:solidFill>
                  <a:schemeClr val="tx2"/>
                </a:solidFill>
              </a:rPr>
              <a:t>of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national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added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value</a:t>
            </a:r>
            <a:r>
              <a:rPr lang="cs-CZ" sz="3600" b="1" dirty="0" smtClean="0">
                <a:solidFill>
                  <a:schemeClr val="tx2"/>
                </a:solidFill>
              </a:rPr>
              <a:t> in </a:t>
            </a:r>
            <a:r>
              <a:rPr lang="cs-CZ" sz="3600" b="1" dirty="0" err="1" smtClean="0">
                <a:solidFill>
                  <a:schemeClr val="tx2"/>
                </a:solidFill>
              </a:rPr>
              <a:t>exports</a:t>
            </a:r>
            <a:r>
              <a:rPr lang="cs-CZ" sz="3600" b="1" dirty="0" smtClean="0">
                <a:solidFill>
                  <a:schemeClr val="tx2"/>
                </a:solidFill>
              </a:rPr>
              <a:t> in V4 and </a:t>
            </a:r>
            <a:r>
              <a:rPr lang="cs-CZ" sz="3600" b="1" dirty="0" err="1" smtClean="0">
                <a:solidFill>
                  <a:schemeClr val="tx2"/>
                </a:solidFill>
              </a:rPr>
              <a:t>Germany</a:t>
            </a:r>
            <a:r>
              <a:rPr lang="cs-CZ" sz="3600" b="1" dirty="0" smtClean="0">
                <a:solidFill>
                  <a:schemeClr val="tx2"/>
                </a:solidFill>
              </a:rPr>
              <a:t> (%)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628800"/>
            <a:ext cx="79928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28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Relationship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between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the</a:t>
            </a:r>
            <a:r>
              <a:rPr lang="cs-CZ" sz="3600" b="1" dirty="0" smtClean="0">
                <a:solidFill>
                  <a:schemeClr val="tx2"/>
                </a:solidFill>
              </a:rPr>
              <a:t> import </a:t>
            </a:r>
            <a:r>
              <a:rPr lang="cs-CZ" sz="3600" b="1" dirty="0" err="1" smtClean="0">
                <a:solidFill>
                  <a:schemeClr val="tx2"/>
                </a:solidFill>
              </a:rPr>
              <a:t>rate</a:t>
            </a:r>
            <a:r>
              <a:rPr lang="cs-CZ" sz="3600" b="1" dirty="0" smtClean="0">
                <a:solidFill>
                  <a:schemeClr val="tx2"/>
                </a:solidFill>
              </a:rPr>
              <a:t>, export </a:t>
            </a:r>
            <a:r>
              <a:rPr lang="cs-CZ" sz="3600" b="1" dirty="0" err="1" smtClean="0">
                <a:solidFill>
                  <a:schemeClr val="tx2"/>
                </a:solidFill>
              </a:rPr>
              <a:t>rate</a:t>
            </a:r>
            <a:r>
              <a:rPr lang="cs-CZ" sz="3600" b="1" dirty="0" smtClean="0">
                <a:solidFill>
                  <a:schemeClr val="tx2"/>
                </a:solidFill>
              </a:rPr>
              <a:t> to </a:t>
            </a:r>
            <a:r>
              <a:rPr lang="cs-CZ" sz="3600" b="1" dirty="0" err="1" smtClean="0">
                <a:solidFill>
                  <a:schemeClr val="tx2"/>
                </a:solidFill>
              </a:rPr>
              <a:t>production</a:t>
            </a:r>
            <a:r>
              <a:rPr lang="cs-CZ" sz="3600" b="1" dirty="0" smtClean="0">
                <a:solidFill>
                  <a:schemeClr val="tx2"/>
                </a:solidFill>
              </a:rPr>
              <a:t> (%)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1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9588" y="2062327"/>
            <a:ext cx="4352217" cy="346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00" y="2054188"/>
            <a:ext cx="4392488" cy="345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0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Reexport </a:t>
            </a:r>
            <a:r>
              <a:rPr lang="cs-CZ" sz="3600" b="1" dirty="0" err="1" smtClean="0">
                <a:solidFill>
                  <a:schemeClr val="tx2"/>
                </a:solidFill>
              </a:rPr>
              <a:t>ratios</a:t>
            </a:r>
            <a:r>
              <a:rPr lang="cs-CZ" sz="3600" b="1" dirty="0" smtClean="0">
                <a:solidFill>
                  <a:schemeClr val="tx2"/>
                </a:solidFill>
              </a:rPr>
              <a:t> by </a:t>
            </a:r>
            <a:r>
              <a:rPr lang="cs-CZ" sz="3600" b="1" dirty="0" err="1" smtClean="0">
                <a:solidFill>
                  <a:schemeClr val="tx2"/>
                </a:solidFill>
              </a:rPr>
              <a:t>the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sophistication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of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sectors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between</a:t>
            </a:r>
            <a:r>
              <a:rPr lang="cs-CZ" sz="3600" b="1" dirty="0" smtClean="0">
                <a:solidFill>
                  <a:schemeClr val="tx2"/>
                </a:solidFill>
              </a:rPr>
              <a:t> 1995 </a:t>
            </a:r>
            <a:r>
              <a:rPr lang="cs-CZ" sz="3600" b="1" dirty="0" smtClean="0">
                <a:solidFill>
                  <a:schemeClr val="tx2"/>
                </a:solidFill>
              </a:rPr>
              <a:t>and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>
                <a:solidFill>
                  <a:schemeClr val="tx2"/>
                </a:solidFill>
              </a:rPr>
              <a:t>2005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1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621152"/>
            <a:ext cx="7776864" cy="47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7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err="1" smtClean="0">
                <a:solidFill>
                  <a:srgbClr val="1F497D"/>
                </a:solidFill>
              </a:rPr>
              <a:t>Czechoslovakia</a:t>
            </a:r>
            <a:r>
              <a:rPr lang="cs-CZ" sz="2800" b="1" dirty="0" smtClean="0">
                <a:solidFill>
                  <a:srgbClr val="1F497D"/>
                </a:solidFill>
              </a:rPr>
              <a:t> and Czechia vs. Western </a:t>
            </a:r>
            <a:r>
              <a:rPr lang="cs-CZ" sz="2800" b="1" dirty="0" err="1" smtClean="0">
                <a:solidFill>
                  <a:srgbClr val="1F497D"/>
                </a:solidFill>
              </a:rPr>
              <a:t>Europe</a:t>
            </a:r>
            <a:endParaRPr lang="cs-CZ" sz="3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2" t="13086" r="10054" b="26238"/>
          <a:stretch/>
        </p:blipFill>
        <p:spPr bwMode="auto">
          <a:xfrm>
            <a:off x="504825" y="1340767"/>
            <a:ext cx="7595567" cy="474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725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Gross </a:t>
            </a:r>
            <a:r>
              <a:rPr lang="cs-CZ" sz="3600" b="1" dirty="0" err="1" smtClean="0">
                <a:solidFill>
                  <a:schemeClr val="tx2"/>
                </a:solidFill>
              </a:rPr>
              <a:t>added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value</a:t>
            </a:r>
            <a:r>
              <a:rPr lang="cs-CZ" sz="3600" b="1" dirty="0" smtClean="0">
                <a:solidFill>
                  <a:schemeClr val="tx2"/>
                </a:solidFill>
              </a:rPr>
              <a:t> by </a:t>
            </a:r>
            <a:r>
              <a:rPr lang="cs-CZ" sz="3600" b="1" dirty="0" err="1" smtClean="0">
                <a:solidFill>
                  <a:schemeClr val="tx2"/>
                </a:solidFill>
              </a:rPr>
              <a:t>the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size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of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companies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2809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Index </a:t>
            </a:r>
            <a:r>
              <a:rPr lang="it-IT" sz="3600" b="1" dirty="0" smtClean="0">
                <a:solidFill>
                  <a:schemeClr val="tx2"/>
                </a:solidFill>
              </a:rPr>
              <a:t>RCA </a:t>
            </a:r>
            <a:r>
              <a:rPr lang="it-IT" sz="3600" b="1" dirty="0">
                <a:solidFill>
                  <a:schemeClr val="tx2"/>
                </a:solidFill>
              </a:rPr>
              <a:t>VA </a:t>
            </a:r>
            <a:r>
              <a:rPr lang="it-IT" sz="3600" b="1" dirty="0" smtClean="0">
                <a:solidFill>
                  <a:schemeClr val="tx2"/>
                </a:solidFill>
              </a:rPr>
              <a:t>(in </a:t>
            </a:r>
            <a:r>
              <a:rPr lang="it-IT" sz="3600" b="1" dirty="0" err="1" smtClean="0">
                <a:solidFill>
                  <a:schemeClr val="tx2"/>
                </a:solidFill>
              </a:rPr>
              <a:t>added</a:t>
            </a:r>
            <a:r>
              <a:rPr lang="it-IT" sz="3600" b="1" dirty="0" smtClean="0">
                <a:solidFill>
                  <a:schemeClr val="tx2"/>
                </a:solidFill>
              </a:rPr>
              <a:t> </a:t>
            </a:r>
            <a:r>
              <a:rPr lang="it-IT" sz="3600" b="1" dirty="0" err="1" smtClean="0">
                <a:solidFill>
                  <a:schemeClr val="tx2"/>
                </a:solidFill>
              </a:rPr>
              <a:t>value</a:t>
            </a:r>
            <a:r>
              <a:rPr lang="it-IT" sz="3600" b="1" dirty="0" smtClean="0">
                <a:solidFill>
                  <a:schemeClr val="tx2"/>
                </a:solidFill>
              </a:rPr>
              <a:t>) in 2011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1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340768"/>
            <a:ext cx="78488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03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6655" y="260648"/>
            <a:ext cx="8229600" cy="720080"/>
          </a:xfrm>
        </p:spPr>
        <p:txBody>
          <a:bodyPr>
            <a:noAutofit/>
          </a:bodyPr>
          <a:lstStyle/>
          <a:p>
            <a:r>
              <a:rPr lang="cs-CZ" sz="2400" dirty="0" smtClean="0"/>
              <a:t>Frey and </a:t>
            </a:r>
            <a:r>
              <a:rPr lang="cs-CZ" sz="2400" dirty="0" err="1" smtClean="0"/>
              <a:t>Osborne</a:t>
            </a:r>
            <a:r>
              <a:rPr lang="cs-CZ" sz="2400" dirty="0" smtClean="0"/>
              <a:t> 2013: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Future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Employment</a:t>
            </a:r>
            <a:r>
              <a:rPr lang="cs-CZ" sz="2400" dirty="0" smtClean="0"/>
              <a:t> in U. S.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0382" y="5949280"/>
            <a:ext cx="8147248" cy="908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r>
              <a:rPr lang="cs-CZ" sz="1200" dirty="0"/>
              <a:t>Zdroj: </a:t>
            </a:r>
            <a:r>
              <a:rPr lang="cs-CZ" sz="1200" dirty="0" smtClean="0"/>
              <a:t>Model</a:t>
            </a:r>
            <a:r>
              <a:rPr lang="cs-CZ" sz="1200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8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8798" t="1685" r="8933" b="2649"/>
          <a:stretch/>
        </p:blipFill>
        <p:spPr bwMode="auto">
          <a:xfrm>
            <a:off x="1907704" y="1082357"/>
            <a:ext cx="5892605" cy="5651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76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>
            <a:normAutofit/>
          </a:bodyPr>
          <a:lstStyle/>
          <a:p>
            <a:r>
              <a:rPr lang="cs-CZ" sz="2600" b="1" dirty="0" smtClean="0"/>
              <a:t>Ratio by </a:t>
            </a:r>
            <a:r>
              <a:rPr lang="cs-CZ" sz="2600" b="1" dirty="0" err="1" smtClean="0"/>
              <a:t>profession</a:t>
            </a:r>
            <a:r>
              <a:rPr lang="cs-CZ" sz="2600" b="1" dirty="0" smtClean="0"/>
              <a:t> </a:t>
            </a:r>
            <a:r>
              <a:rPr lang="cs-CZ" sz="2600" b="1" dirty="0" err="1" smtClean="0"/>
              <a:t>classification</a:t>
            </a:r>
            <a:r>
              <a:rPr lang="cs-CZ" sz="2600" b="1" dirty="0" smtClean="0"/>
              <a:t> by </a:t>
            </a:r>
            <a:r>
              <a:rPr lang="cs-CZ" sz="2600" b="1" dirty="0" err="1" smtClean="0"/>
              <a:t>the</a:t>
            </a:r>
            <a:r>
              <a:rPr lang="cs-CZ" sz="2600" b="1" dirty="0" smtClean="0"/>
              <a:t> index </a:t>
            </a:r>
            <a:r>
              <a:rPr lang="cs-CZ" sz="2600" b="1" dirty="0" err="1" smtClean="0"/>
              <a:t>of</a:t>
            </a:r>
            <a:r>
              <a:rPr lang="cs-CZ" sz="2600" b="1" dirty="0" smtClean="0"/>
              <a:t> </a:t>
            </a:r>
            <a:r>
              <a:rPr lang="cs-CZ" sz="2600" b="1" dirty="0" err="1" smtClean="0"/>
              <a:t>computerisation</a:t>
            </a:r>
            <a:r>
              <a:rPr lang="cs-CZ" sz="2600" b="1" dirty="0" smtClean="0"/>
              <a:t> </a:t>
            </a:r>
            <a:r>
              <a:rPr lang="cs-CZ" sz="2600" b="1" dirty="0" err="1" smtClean="0"/>
              <a:t>potential</a:t>
            </a:r>
            <a:endParaRPr lang="cs-CZ" sz="2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5877272"/>
            <a:ext cx="814724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r>
              <a:rPr lang="cs-CZ" sz="1200" dirty="0"/>
              <a:t>Zdroj: Model Pozn. Klasifikace dle CZ-ISCO-1.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24936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2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9"/>
          <p:cNvPicPr/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187624" y="663687"/>
            <a:ext cx="6912768" cy="5861657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539552" y="5877272"/>
            <a:ext cx="8147248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 smtClean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cs-CZ" sz="1200" dirty="0" smtClean="0"/>
              <a:t>Zdroj: Model Pozn. Klasifikace dle  NUTS-2.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95536" y="274638"/>
            <a:ext cx="8352928" cy="7780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600" b="1" dirty="0" smtClean="0"/>
              <a:t>EU </a:t>
            </a:r>
            <a:r>
              <a:rPr lang="cs-CZ" sz="2600" b="1" dirty="0" err="1" smtClean="0"/>
              <a:t>regions</a:t>
            </a:r>
            <a:r>
              <a:rPr lang="cs-CZ" sz="2600" b="1" dirty="0" smtClean="0"/>
              <a:t> by index </a:t>
            </a:r>
            <a:r>
              <a:rPr lang="cs-CZ" sz="2600" b="1" dirty="0" err="1" smtClean="0"/>
              <a:t>of</a:t>
            </a:r>
            <a:r>
              <a:rPr lang="cs-CZ" sz="2600" b="1" dirty="0" smtClean="0"/>
              <a:t> </a:t>
            </a:r>
            <a:r>
              <a:rPr lang="cs-CZ" sz="2600" b="1" dirty="0" err="1" smtClean="0"/>
              <a:t>computerisation</a:t>
            </a:r>
            <a:r>
              <a:rPr lang="cs-CZ" sz="2600" b="1" dirty="0"/>
              <a:t> </a:t>
            </a:r>
            <a:r>
              <a:rPr lang="cs-CZ" sz="2600" b="1" dirty="0" err="1" smtClean="0"/>
              <a:t>destruction</a:t>
            </a:r>
            <a:r>
              <a:rPr lang="cs-CZ" sz="2600" b="1" dirty="0" smtClean="0"/>
              <a:t> </a:t>
            </a:r>
            <a:r>
              <a:rPr lang="cs-CZ" sz="2600" b="1" dirty="0" err="1" smtClean="0"/>
              <a:t>potential</a:t>
            </a:r>
            <a:r>
              <a:rPr lang="cs-CZ" sz="2600" b="1" dirty="0" smtClean="0"/>
              <a:t> (NUTS2)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6508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6655" y="116632"/>
            <a:ext cx="8229600" cy="936104"/>
          </a:xfrm>
        </p:spPr>
        <p:txBody>
          <a:bodyPr>
            <a:noAutofit/>
          </a:bodyPr>
          <a:lstStyle/>
          <a:p>
            <a:r>
              <a:rPr lang="cs-CZ" sz="2400" b="1" dirty="0"/>
              <a:t>EU </a:t>
            </a:r>
            <a:r>
              <a:rPr lang="cs-CZ" sz="2400" b="1" dirty="0" err="1"/>
              <a:t>regions</a:t>
            </a:r>
            <a:r>
              <a:rPr lang="cs-CZ" sz="2400" b="1" dirty="0"/>
              <a:t> by index </a:t>
            </a:r>
            <a:r>
              <a:rPr lang="cs-CZ" sz="2400" b="1" dirty="0" err="1"/>
              <a:t>of</a:t>
            </a:r>
            <a:r>
              <a:rPr lang="cs-CZ" sz="2400" b="1" dirty="0"/>
              <a:t> </a:t>
            </a:r>
            <a:r>
              <a:rPr lang="cs-CZ" sz="2400" b="1" dirty="0" err="1"/>
              <a:t>computerisation</a:t>
            </a:r>
            <a:r>
              <a:rPr lang="cs-CZ" sz="2400" b="1" dirty="0"/>
              <a:t> </a:t>
            </a:r>
            <a:r>
              <a:rPr lang="cs-CZ" sz="2400" b="1" dirty="0" err="1" smtClean="0"/>
              <a:t>creation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potential</a:t>
            </a:r>
            <a:r>
              <a:rPr lang="cs-CZ" sz="2400" b="1" dirty="0" smtClean="0"/>
              <a:t> </a:t>
            </a:r>
            <a:r>
              <a:rPr lang="cs-CZ" sz="2400" b="1" dirty="0"/>
              <a:t>(NUTS2)</a:t>
            </a:r>
            <a:endParaRPr lang="cs-CZ" sz="2400" dirty="0"/>
          </a:p>
        </p:txBody>
      </p:sp>
      <p:pic>
        <p:nvPicPr>
          <p:cNvPr id="6" name="Obrázek 5"/>
          <p:cNvPicPr/>
          <p:nvPr/>
        </p:nvPicPr>
        <p:blipFill rotWithShape="1">
          <a:blip r:embed="rId3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" b="1646"/>
          <a:stretch/>
        </p:blipFill>
        <p:spPr bwMode="auto">
          <a:xfrm>
            <a:off x="1331640" y="980728"/>
            <a:ext cx="6696744" cy="5733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5877272"/>
            <a:ext cx="814724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r>
              <a:rPr lang="cs-CZ" sz="1200" dirty="0"/>
              <a:t>Zdroj: </a:t>
            </a:r>
            <a:r>
              <a:rPr lang="cs-CZ" sz="1200" dirty="0" smtClean="0"/>
              <a:t>Model</a:t>
            </a:r>
            <a:r>
              <a:rPr lang="cs-CZ" sz="1200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5877272"/>
            <a:ext cx="814724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r>
              <a:rPr lang="cs-CZ" sz="1200" dirty="0"/>
              <a:t>Zdroj: Časové řady IPSV, </a:t>
            </a:r>
            <a:r>
              <a:rPr lang="cs-CZ" sz="1200" dirty="0" err="1"/>
              <a:t>Trexima</a:t>
            </a:r>
            <a:r>
              <a:rPr lang="cs-CZ" sz="1200" dirty="0"/>
              <a:t>, Model.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6655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Ordinary</a:t>
            </a:r>
            <a:r>
              <a:rPr lang="cs-CZ" sz="2400" dirty="0" smtClean="0"/>
              <a:t> </a:t>
            </a:r>
            <a:r>
              <a:rPr lang="cs-CZ" sz="2400" dirty="0" err="1" smtClean="0"/>
              <a:t>creative-destructive</a:t>
            </a:r>
            <a:r>
              <a:rPr lang="cs-CZ" sz="2400" dirty="0" smtClean="0"/>
              <a:t> </a:t>
            </a:r>
            <a:r>
              <a:rPr lang="cs-CZ" sz="2400" dirty="0" err="1" smtClean="0"/>
              <a:t>processes</a:t>
            </a:r>
            <a:r>
              <a:rPr lang="cs-CZ" sz="2400" dirty="0" smtClean="0"/>
              <a:t> in </a:t>
            </a:r>
            <a:r>
              <a:rPr lang="cs-CZ" sz="2400" dirty="0" err="1" smtClean="0"/>
              <a:t>labour</a:t>
            </a:r>
            <a:r>
              <a:rPr lang="cs-CZ" sz="2400" dirty="0" smtClean="0"/>
              <a:t> </a:t>
            </a:r>
            <a:r>
              <a:rPr lang="cs-CZ" sz="2400" dirty="0" err="1" smtClean="0"/>
              <a:t>markets</a:t>
            </a:r>
            <a:r>
              <a:rPr lang="cs-CZ" sz="2400" dirty="0" smtClean="0"/>
              <a:t> to and </a:t>
            </a:r>
            <a:r>
              <a:rPr lang="cs-CZ" sz="2400" dirty="0" err="1" smtClean="0"/>
              <a:t>comparison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modelled</a:t>
            </a:r>
            <a:r>
              <a:rPr lang="cs-CZ" sz="2400" dirty="0" smtClean="0"/>
              <a:t> </a:t>
            </a:r>
            <a:r>
              <a:rPr lang="cs-CZ" sz="2400" dirty="0" err="1" smtClean="0"/>
              <a:t>yearly</a:t>
            </a:r>
            <a:r>
              <a:rPr lang="cs-CZ" sz="2400" dirty="0" smtClean="0"/>
              <a:t> </a:t>
            </a:r>
            <a:r>
              <a:rPr lang="cs-CZ" sz="2400" dirty="0" err="1" smtClean="0"/>
              <a:t>contribution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computerisation</a:t>
            </a:r>
            <a:r>
              <a:rPr lang="cs-CZ" sz="2400" dirty="0" smtClean="0"/>
              <a:t> (</a:t>
            </a:r>
            <a:r>
              <a:rPr lang="cs-CZ" sz="2400" dirty="0" err="1" smtClean="0"/>
              <a:t>thousands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jobs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77032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5949280"/>
            <a:ext cx="8147248" cy="5760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 algn="r">
              <a:buNone/>
            </a:pPr>
            <a:r>
              <a:rPr lang="cs-CZ" sz="1200" dirty="0"/>
              <a:t>Zdroj</a:t>
            </a:r>
            <a:r>
              <a:rPr lang="cs-CZ" sz="1200" dirty="0" smtClean="0"/>
              <a:t>: </a:t>
            </a:r>
            <a:r>
              <a:rPr lang="cs-CZ" sz="1200" dirty="0"/>
              <a:t>Model.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6655" y="260648"/>
            <a:ext cx="8229600" cy="1143000"/>
          </a:xfrm>
        </p:spPr>
        <p:txBody>
          <a:bodyPr>
            <a:noAutofit/>
          </a:bodyPr>
          <a:lstStyle/>
          <a:p>
            <a:r>
              <a:rPr lang="cs-CZ" sz="2400" dirty="0" err="1" smtClean="0"/>
              <a:t>Overall</a:t>
            </a:r>
            <a:r>
              <a:rPr lang="cs-CZ" sz="2400" dirty="0" smtClean="0"/>
              <a:t> </a:t>
            </a:r>
            <a:r>
              <a:rPr lang="cs-CZ" sz="2400" dirty="0" err="1" smtClean="0"/>
              <a:t>isolated</a:t>
            </a:r>
            <a:r>
              <a:rPr lang="cs-CZ" sz="2400" dirty="0" smtClean="0"/>
              <a:t> </a:t>
            </a:r>
            <a:r>
              <a:rPr lang="cs-CZ" sz="2400" dirty="0" err="1" smtClean="0"/>
              <a:t>impact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digitalisation</a:t>
            </a:r>
            <a:r>
              <a:rPr lang="cs-CZ" sz="2400" dirty="0" smtClean="0"/>
              <a:t> on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number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jobs</a:t>
            </a:r>
            <a:r>
              <a:rPr lang="cs-CZ" sz="2400" dirty="0" smtClean="0"/>
              <a:t> and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wage</a:t>
            </a:r>
            <a:r>
              <a:rPr lang="cs-CZ" sz="2400" dirty="0" smtClean="0"/>
              <a:t> </a:t>
            </a:r>
            <a:r>
              <a:rPr lang="cs-CZ" sz="2400" dirty="0" err="1" smtClean="0"/>
              <a:t>volume</a:t>
            </a:r>
            <a:r>
              <a:rPr lang="cs-CZ" sz="2400" dirty="0" smtClean="0"/>
              <a:t> (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capital</a:t>
            </a:r>
            <a:r>
              <a:rPr lang="cs-CZ" sz="2400" dirty="0" smtClean="0"/>
              <a:t> </a:t>
            </a:r>
            <a:r>
              <a:rPr lang="cs-CZ" sz="2400" dirty="0" err="1" smtClean="0"/>
              <a:t>multiplier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" name="Obrázek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"/>
          <a:stretch/>
        </p:blipFill>
        <p:spPr bwMode="auto">
          <a:xfrm>
            <a:off x="568581" y="1772816"/>
            <a:ext cx="8064896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2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smtClean="0">
                <a:solidFill>
                  <a:schemeClr val="tx2"/>
                </a:solidFill>
              </a:rPr>
              <a:t>Real wage cost </a:t>
            </a:r>
            <a:r>
              <a:rPr lang="cs-CZ" sz="3600" b="1" dirty="0" err="1" smtClean="0">
                <a:solidFill>
                  <a:schemeClr val="tx2"/>
                </a:solidFill>
              </a:rPr>
              <a:t>growth</a:t>
            </a:r>
            <a:r>
              <a:rPr lang="cs-CZ" sz="3600" b="1" dirty="0" smtClean="0">
                <a:solidFill>
                  <a:schemeClr val="tx2"/>
                </a:solidFill>
              </a:rPr>
              <a:t> in V4 (%)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384416"/>
            <a:ext cx="7992888" cy="485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5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Productivity</a:t>
            </a:r>
            <a:r>
              <a:rPr lang="cs-CZ" sz="3600" b="1" dirty="0" smtClean="0">
                <a:solidFill>
                  <a:schemeClr val="tx2"/>
                </a:solidFill>
              </a:rPr>
              <a:t> and </a:t>
            </a:r>
            <a:r>
              <a:rPr lang="cs-CZ" sz="3600" b="1" dirty="0" err="1" smtClean="0">
                <a:solidFill>
                  <a:schemeClr val="tx2"/>
                </a:solidFill>
              </a:rPr>
              <a:t>wages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costs</a:t>
            </a:r>
            <a:r>
              <a:rPr lang="cs-CZ" sz="3600" b="1" dirty="0" smtClean="0">
                <a:solidFill>
                  <a:schemeClr val="tx2"/>
                </a:solidFill>
              </a:rPr>
              <a:t> (2008=100)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40767"/>
            <a:ext cx="6624736" cy="53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err="1">
                <a:solidFill>
                  <a:srgbClr val="1F497D"/>
                </a:solidFill>
              </a:rPr>
              <a:t>Czechoslovakia</a:t>
            </a:r>
            <a:r>
              <a:rPr lang="cs-CZ" sz="2800" b="1" dirty="0">
                <a:solidFill>
                  <a:srgbClr val="1F497D"/>
                </a:solidFill>
              </a:rPr>
              <a:t> and Czechia vs. </a:t>
            </a:r>
            <a:r>
              <a:rPr lang="cs-CZ" sz="2800" b="1" dirty="0" smtClean="0">
                <a:solidFill>
                  <a:srgbClr val="1F497D"/>
                </a:solidFill>
              </a:rPr>
              <a:t>W+E </a:t>
            </a:r>
            <a:r>
              <a:rPr lang="cs-CZ" sz="2800" b="1" dirty="0" err="1">
                <a:solidFill>
                  <a:srgbClr val="1F497D"/>
                </a:solidFill>
              </a:rPr>
              <a:t>Europe</a:t>
            </a:r>
            <a:endParaRPr lang="cs-CZ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7722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878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Productivity</a:t>
            </a:r>
            <a:r>
              <a:rPr lang="cs-CZ" sz="3600" b="1" dirty="0">
                <a:solidFill>
                  <a:schemeClr val="tx2"/>
                </a:solidFill>
              </a:rPr>
              <a:t> and </a:t>
            </a:r>
            <a:r>
              <a:rPr lang="cs-CZ" sz="3600" b="1" dirty="0" err="1">
                <a:solidFill>
                  <a:schemeClr val="tx2"/>
                </a:solidFill>
              </a:rPr>
              <a:t>wages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costs</a:t>
            </a:r>
            <a:r>
              <a:rPr lang="cs-CZ" sz="3600" b="1" dirty="0">
                <a:solidFill>
                  <a:schemeClr val="tx2"/>
                </a:solidFill>
              </a:rPr>
              <a:t> (</a:t>
            </a:r>
            <a:r>
              <a:rPr lang="cs-CZ" sz="3600" b="1" dirty="0" smtClean="0">
                <a:solidFill>
                  <a:schemeClr val="tx2"/>
                </a:solidFill>
              </a:rPr>
              <a:t>2004=100</a:t>
            </a:r>
            <a:r>
              <a:rPr lang="cs-CZ" sz="3600" b="1" dirty="0">
                <a:solidFill>
                  <a:schemeClr val="tx2"/>
                </a:solidFill>
              </a:rPr>
              <a:t>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68759"/>
            <a:ext cx="6063074" cy="49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Labour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productivity</a:t>
            </a:r>
            <a:r>
              <a:rPr lang="cs-CZ" sz="3600" b="1" dirty="0" smtClean="0">
                <a:solidFill>
                  <a:schemeClr val="tx2"/>
                </a:solidFill>
              </a:rPr>
              <a:t> in Czechia vs</a:t>
            </a:r>
            <a:r>
              <a:rPr lang="cs-CZ" sz="3600" b="1" dirty="0">
                <a:solidFill>
                  <a:schemeClr val="tx2"/>
                </a:solidFill>
              </a:rPr>
              <a:t>. EU28, 2009-2014 </a:t>
            </a:r>
            <a:r>
              <a:rPr lang="cs-CZ" sz="3600" b="1" dirty="0" smtClean="0">
                <a:solidFill>
                  <a:schemeClr val="tx2"/>
                </a:solidFill>
              </a:rPr>
              <a:t>(%)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2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717" y="1412776"/>
            <a:ext cx="8293739" cy="458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6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tx2"/>
                </a:solidFill>
              </a:rPr>
              <a:t>Real </a:t>
            </a:r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costs</a:t>
            </a:r>
            <a:r>
              <a:rPr lang="cs-CZ" sz="3600" b="1" dirty="0" smtClean="0">
                <a:solidFill>
                  <a:schemeClr val="tx2"/>
                </a:solidFill>
              </a:rPr>
              <a:t> in Czechia vs. EU28 (v </a:t>
            </a:r>
            <a:r>
              <a:rPr lang="cs-CZ" sz="3600" b="1" dirty="0">
                <a:solidFill>
                  <a:schemeClr val="tx2"/>
                </a:solidFill>
              </a:rPr>
              <a:t>%)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2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340768"/>
            <a:ext cx="80648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2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tx2"/>
                </a:solidFill>
              </a:rPr>
              <a:t>Average</a:t>
            </a:r>
            <a:r>
              <a:rPr lang="cs-CZ" sz="3600" b="1" dirty="0" smtClean="0">
                <a:solidFill>
                  <a:schemeClr val="tx2"/>
                </a:solidFill>
              </a:rPr>
              <a:t> </a:t>
            </a:r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, minimum </a:t>
            </a:r>
            <a:r>
              <a:rPr lang="cs-CZ" sz="3600" b="1" dirty="0" err="1" smtClean="0">
                <a:solidFill>
                  <a:schemeClr val="tx2"/>
                </a:solidFill>
              </a:rPr>
              <a:t>wage</a:t>
            </a:r>
            <a:r>
              <a:rPr lang="cs-CZ" sz="3600" b="1" dirty="0" smtClean="0">
                <a:solidFill>
                  <a:schemeClr val="tx2"/>
                </a:solidFill>
              </a:rPr>
              <a:t> and GDP (2004=100)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</p:txBody>
      </p:sp>
      <p:graphicFrame>
        <p:nvGraphicFramePr>
          <p:cNvPr id="5" name="Chart 53"/>
          <p:cNvGraphicFramePr/>
          <p:nvPr>
            <p:extLst>
              <p:ext uri="{D42A27DB-BD31-4B8C-83A1-F6EECF244321}">
                <p14:modId xmlns:p14="http://schemas.microsoft.com/office/powerpoint/2010/main" val="1166044897"/>
              </p:ext>
            </p:extLst>
          </p:nvPr>
        </p:nvGraphicFramePr>
        <p:xfrm>
          <a:off x="1708150" y="1856710"/>
          <a:ext cx="5727700" cy="429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8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</a:rPr>
              <a:t>GDP per capita in PPS </a:t>
            </a:r>
            <a:r>
              <a:rPr lang="cs-CZ" sz="2800" b="1" dirty="0" err="1" smtClean="0">
                <a:solidFill>
                  <a:schemeClr val="tx2"/>
                </a:solidFill>
              </a:rPr>
              <a:t>between</a:t>
            </a:r>
            <a:r>
              <a:rPr lang="cs-CZ" sz="2800" b="1" dirty="0" smtClean="0">
                <a:solidFill>
                  <a:schemeClr val="tx2"/>
                </a:solidFill>
              </a:rPr>
              <a:t> 1980 </a:t>
            </a:r>
            <a:r>
              <a:rPr lang="cs-CZ" sz="2800" b="1" dirty="0">
                <a:solidFill>
                  <a:schemeClr val="tx2"/>
                </a:solidFill>
              </a:rPr>
              <a:t>a 2010</a:t>
            </a:r>
          </a:p>
        </p:txBody>
      </p:sp>
      <p:pic>
        <p:nvPicPr>
          <p:cNvPr id="8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7246"/>
            <a:ext cx="8492437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tx2"/>
                </a:solidFill>
              </a:rPr>
              <a:t>GDP per capita in PPS </a:t>
            </a:r>
            <a:r>
              <a:rPr lang="cs-CZ" sz="2800" b="1" dirty="0" err="1">
                <a:solidFill>
                  <a:schemeClr val="tx2"/>
                </a:solidFill>
              </a:rPr>
              <a:t>between</a:t>
            </a:r>
            <a:r>
              <a:rPr lang="cs-CZ" sz="2800" b="1" dirty="0">
                <a:solidFill>
                  <a:schemeClr val="tx2"/>
                </a:solidFill>
              </a:rPr>
              <a:t> 1980 a 2010</a:t>
            </a:r>
            <a:endParaRPr lang="cs-CZ" sz="2800" b="1" dirty="0">
              <a:solidFill>
                <a:schemeClr val="tx2"/>
              </a:solidFill>
            </a:endParaRPr>
          </a:p>
        </p:txBody>
      </p:sp>
      <p:pic>
        <p:nvPicPr>
          <p:cNvPr id="8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7246"/>
            <a:ext cx="8492437" cy="4752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899592" y="3573016"/>
            <a:ext cx="7056784" cy="57606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9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706090"/>
          </a:xfrm>
        </p:spPr>
        <p:txBody>
          <a:bodyPr>
            <a:noAutofit/>
          </a:bodyPr>
          <a:lstStyle/>
          <a:p>
            <a:pPr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>
                <a:solidFill>
                  <a:schemeClr val="tx2"/>
                </a:solidFill>
              </a:rPr>
              <a:t>Convergence of Czechia to EU15 in purchase power and in current prices</a:t>
            </a:r>
            <a:endParaRPr lang="en-US" sz="280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p:txBody>
      </p:sp>
      <p:graphicFrame>
        <p:nvGraphicFramePr>
          <p:cNvPr id="6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370629"/>
              </p:ext>
            </p:extLst>
          </p:nvPr>
        </p:nvGraphicFramePr>
        <p:xfrm>
          <a:off x="467544" y="980728"/>
          <a:ext cx="792088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93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2153</TotalTime>
  <Words>812</Words>
  <Application>Microsoft Macintosh PowerPoint</Application>
  <PresentationFormat>On-screen Show (4:3)</PresentationFormat>
  <Paragraphs>128</Paragraphs>
  <Slides>63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Calibri</vt:lpstr>
      <vt:lpstr>Calibri Light</vt:lpstr>
      <vt:lpstr>Times New Roman</vt:lpstr>
      <vt:lpstr>Arial</vt:lpstr>
      <vt:lpstr>Office Theme</vt:lpstr>
      <vt:lpstr>     Perspectives of wage convergence between Czechia and the EU in a macroeconomic perspective Seminar Friedrich Ebert Stiftung   30th May 2016   Aleš Chmelař, MSc. ales.chmelar@vlada.cz </vt:lpstr>
      <vt:lpstr>PowerPoint Presentation</vt:lpstr>
      <vt:lpstr>PowerPoint Presentation</vt:lpstr>
      <vt:lpstr>PowerPoint Presentation</vt:lpstr>
      <vt:lpstr>Czechoslovakia and Czechia vs. Western Europe</vt:lpstr>
      <vt:lpstr>Czechoslovakia and Czechia vs. W+E Europe</vt:lpstr>
      <vt:lpstr>GDP per capita in PPS between 1980 a 2010</vt:lpstr>
      <vt:lpstr>GDP per capita in PPS between 1980 a 2010</vt:lpstr>
      <vt:lpstr>Convergence of Czechia to EU15 in purchase power and in current prices</vt:lpstr>
      <vt:lpstr>Potential GDP in PPS per capita</vt:lpstr>
      <vt:lpstr>Potential GDP in PPS per capita + linear forecast</vt:lpstr>
      <vt:lpstr>Convergence in purchase power to EU15</vt:lpstr>
      <vt:lpstr>Convergence in current prices to Germany</vt:lpstr>
      <vt:lpstr>Czechia and FDI attractiveness</vt:lpstr>
      <vt:lpstr>Share of foreign-controlled companies in gross added value, production and gross operating surplus, comparison between 1995 and 2012</vt:lpstr>
      <vt:lpstr>Inward FDI for Czechia by type + moving averages</vt:lpstr>
      <vt:lpstr>Inward FDI (new and reinvestment) and moving averages</vt:lpstr>
      <vt:lpstr>Rank of Czechia within EU28 for relevant innovation criteria (2013)</vt:lpstr>
      <vt:lpstr>Ratio of inwards and outwards FDI in Central Europe (moving average)</vt:lpstr>
      <vt:lpstr>Ratio of inwards and outwards FDI in Central Europe (moving average)</vt:lpstr>
      <vt:lpstr>Structure of income outflow</vt:lpstr>
      <vt:lpstr>The highest return on investment among developped countries</vt:lpstr>
      <vt:lpstr>Income outflow to overall FDI stock</vt:lpstr>
      <vt:lpstr>Structure of FDI by income and sectors (bn CZK)</vt:lpstr>
      <vt:lpstr>Wage costs in EU</vt:lpstr>
      <vt:lpstr>Development of  the balance of capital income compared to other Central-European countries (moving average)</vt:lpstr>
      <vt:lpstr>Wages to GDP ratio (factor cost)</vt:lpstr>
      <vt:lpstr>Adjusted wage share to GDP (current prices)</vt:lpstr>
      <vt:lpstr>Adjusted wage share to GDP (factor cost)</vt:lpstr>
      <vt:lpstr>Gross wages in relationship with GDP per capita in PPS</vt:lpstr>
      <vt:lpstr>Income balance in EU in 2012</vt:lpstr>
      <vt:lpstr>Real wages in Czechia</vt:lpstr>
      <vt:lpstr>Adjusted wage share to GDP (factor cost)</vt:lpstr>
      <vt:lpstr>Wages to GDP ratio (factor cost)</vt:lpstr>
      <vt:lpstr>Income balance in EU in 2012</vt:lpstr>
      <vt:lpstr>GDP per capita in PP since 1949 as a ratio of 12 wealthiest countries in Europe</vt:lpstr>
      <vt:lpstr>PowerPoint Presentation</vt:lpstr>
      <vt:lpstr>PowerPoint Presentation</vt:lpstr>
      <vt:lpstr>PowerPoint Presentation</vt:lpstr>
      <vt:lpstr>PowerPoint Presentation</vt:lpstr>
      <vt:lpstr>GDP per capita in PP between 1949 to 2010 as ratio of 12 wealthiest countries in Europe </vt:lpstr>
      <vt:lpstr>Ratio of external trade to GDP in V4</vt:lpstr>
      <vt:lpstr>Sector structure of external trade in 2014 (cross-border definition)</vt:lpstr>
      <vt:lpstr>Ratios of sectors in added value in current prices in 2014 (Czechia)</vt:lpstr>
      <vt:lpstr>Structure of manufacturing industry by added value (current prices) and foreign control</vt:lpstr>
      <vt:lpstr>Lafay in Czechia</vt:lpstr>
      <vt:lpstr>Ratio of national added value in exports in V4 and Germany (%)</vt:lpstr>
      <vt:lpstr>Relationship between the import rate, export rate to production (%)</vt:lpstr>
      <vt:lpstr>Reexport ratios by the sophistication of sectors between 1995 and 2005</vt:lpstr>
      <vt:lpstr>Gross added value by the size of companies</vt:lpstr>
      <vt:lpstr>Index RCA VA (in added value) in 2011</vt:lpstr>
      <vt:lpstr>Frey and Osborne 2013: The Future of Employment in U. S.</vt:lpstr>
      <vt:lpstr>Ratio by profession classification by the index of computerisation potential</vt:lpstr>
      <vt:lpstr>PowerPoint Presentation</vt:lpstr>
      <vt:lpstr>EU regions by index of computerisation creation potential (NUTS2)</vt:lpstr>
      <vt:lpstr>Ordinary creative-destructive processes in labour markets to and comparison with modelled yearly contribution of computerisation (thousands of jobs)</vt:lpstr>
      <vt:lpstr>Overall isolated impact of digitalisation on the number of jobs and the wage volume (without the capital multiplier)</vt:lpstr>
      <vt:lpstr>Real wage cost growth in V4 (%)</vt:lpstr>
      <vt:lpstr>Productivity and wages costs (2008=100)</vt:lpstr>
      <vt:lpstr>Productivity and wages costs (2004=100)</vt:lpstr>
      <vt:lpstr>Labour productivity in Czechia vs. EU28, 2009-2014 (%)</vt:lpstr>
      <vt:lpstr>Real wage costs in Czechia vs. EU28 (v %)</vt:lpstr>
      <vt:lpstr>Average wage, minimum wage and GDP (2004=100)</vt:lpstr>
    </vt:vector>
  </TitlesOfParts>
  <Company>Úřad vlády ČR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Chmelař</dc:creator>
  <cp:lastModifiedBy>Ales Chmelar</cp:lastModifiedBy>
  <cp:revision>74</cp:revision>
  <cp:lastPrinted>2014-10-22T14:49:02Z</cp:lastPrinted>
  <dcterms:created xsi:type="dcterms:W3CDTF">2014-09-24T13:33:39Z</dcterms:created>
  <dcterms:modified xsi:type="dcterms:W3CDTF">2016-05-30T08:05:25Z</dcterms:modified>
</cp:coreProperties>
</file>