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289" r:id="rId3"/>
    <p:sldId id="284" r:id="rId4"/>
    <p:sldId id="285" r:id="rId5"/>
    <p:sldId id="286" r:id="rId6"/>
    <p:sldId id="287" r:id="rId7"/>
    <p:sldId id="288" r:id="rId8"/>
    <p:sldId id="290" r:id="rId9"/>
    <p:sldId id="291" r:id="rId10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Times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80FF"/>
    <a:srgbClr val="FF00FF"/>
    <a:srgbClr val="F3F3F3"/>
    <a:srgbClr val="C0C0C0"/>
    <a:srgbClr val="FFFF00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7" autoAdjust="0"/>
  </p:normalViewPr>
  <p:slideViewPr>
    <p:cSldViewPr>
      <p:cViewPr>
        <p:scale>
          <a:sx n="75" d="100"/>
          <a:sy n="75" d="100"/>
        </p:scale>
        <p:origin x="-1014" y="-73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>
            <a:lvl1pPr defTabSz="957263">
              <a:defRPr sz="1300"/>
            </a:lvl1pPr>
          </a:lstStyle>
          <a:p>
            <a:endParaRPr lang="de-DE" altLang="de-D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/>
            </a:lvl1pPr>
          </a:lstStyle>
          <a:p>
            <a:endParaRPr lang="de-DE" altLang="de-DE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b" anchorCtr="0" compatLnSpc="1">
            <a:prstTxWarp prst="textNoShape">
              <a:avLst/>
            </a:prstTxWarp>
          </a:bodyPr>
          <a:lstStyle>
            <a:lvl1pPr defTabSz="957263">
              <a:defRPr sz="1300"/>
            </a:lvl1pPr>
          </a:lstStyle>
          <a:p>
            <a:endParaRPr lang="de-DE" altLang="de-DE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816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/>
            </a:lvl1pPr>
          </a:lstStyle>
          <a:p>
            <a:fld id="{330D68DE-97FD-4706-89E5-770E93EC552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08797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>
            <a:lvl1pPr defTabSz="957263" eaLnBrk="0" hangingPunct="0">
              <a:buFontTx/>
              <a:buNone/>
              <a:defRPr sz="1300">
                <a:latin typeface="Times" charset="0"/>
              </a:defRPr>
            </a:lvl1pPr>
          </a:lstStyle>
          <a:p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816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>
            <a:lvl1pPr algn="r" defTabSz="957263" eaLnBrk="0" hangingPunct="0">
              <a:buFontTx/>
              <a:buNone/>
              <a:defRPr sz="1300">
                <a:latin typeface="Times" charset="0"/>
              </a:defRPr>
            </a:lvl1pPr>
          </a:lstStyle>
          <a:p>
            <a:endParaRPr lang="de-DE" alt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b" anchorCtr="0" compatLnSpc="1">
            <a:prstTxWarp prst="textNoShape">
              <a:avLst/>
            </a:prstTxWarp>
          </a:bodyPr>
          <a:lstStyle>
            <a:lvl1pPr defTabSz="957263" eaLnBrk="0" hangingPunct="0">
              <a:buFontTx/>
              <a:buNone/>
              <a:defRPr sz="1300">
                <a:latin typeface="Times" charset="0"/>
              </a:defRPr>
            </a:lvl1pPr>
          </a:lstStyle>
          <a:p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8162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93" tIns="47896" rIns="95793" bIns="47896" numCol="1" anchor="b" anchorCtr="0" compatLnSpc="1">
            <a:prstTxWarp prst="textNoShape">
              <a:avLst/>
            </a:prstTxWarp>
          </a:bodyPr>
          <a:lstStyle>
            <a:lvl1pPr algn="r" defTabSz="957263" eaLnBrk="0" hangingPunct="0">
              <a:buFontTx/>
              <a:buNone/>
              <a:defRPr sz="1300">
                <a:latin typeface="Times" charset="0"/>
              </a:defRPr>
            </a:lvl1pPr>
          </a:lstStyle>
          <a:p>
            <a:fld id="{AFF3CB97-CD64-43DA-B642-40B06D73D50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4793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5" name="Rectangle 13"/>
          <p:cNvSpPr>
            <a:spLocks noChangeArrowheads="1"/>
          </p:cNvSpPr>
          <p:nvPr userDrawn="1"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5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3238" y="5397500"/>
            <a:ext cx="8558212" cy="1098550"/>
          </a:xfrm>
        </p:spPr>
        <p:txBody>
          <a:bodyPr/>
          <a:lstStyle>
            <a:lvl1pPr marL="0" indent="0">
              <a:lnSpc>
                <a:spcPts val="3600"/>
              </a:lnSpc>
              <a:spcBef>
                <a:spcPct val="0"/>
              </a:spcBef>
              <a:buFont typeface="Times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Master-Untertitelformat bearbeiten</a:t>
            </a:r>
          </a:p>
        </p:txBody>
      </p:sp>
      <p:sp>
        <p:nvSpPr>
          <p:cNvPr id="23567" name="Rectangle 15"/>
          <p:cNvSpPr>
            <a:spLocks noChangeArrowheads="1"/>
          </p:cNvSpPr>
          <p:nvPr userDrawn="1"/>
        </p:nvSpPr>
        <p:spPr bwMode="auto">
          <a:xfrm>
            <a:off x="503238" y="1619250"/>
            <a:ext cx="8677275" cy="3598863"/>
          </a:xfrm>
          <a:prstGeom prst="rect">
            <a:avLst/>
          </a:prstGeom>
          <a:solidFill>
            <a:schemeClr val="bg1"/>
          </a:solidFill>
          <a:ln w="10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3577" name="Group 25"/>
          <p:cNvGrpSpPr>
            <a:grpSpLocks/>
          </p:cNvGrpSpPr>
          <p:nvPr userDrawn="1"/>
        </p:nvGrpSpPr>
        <p:grpSpPr bwMode="auto">
          <a:xfrm>
            <a:off x="7239000" y="0"/>
            <a:ext cx="1035050" cy="1066800"/>
            <a:chOff x="4128" y="2496"/>
            <a:chExt cx="652" cy="672"/>
          </a:xfrm>
        </p:grpSpPr>
        <p:pic>
          <p:nvPicPr>
            <p:cNvPr id="23578" name="Picture 2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2496"/>
              <a:ext cx="453" cy="453"/>
            </a:xfrm>
            <a:prstGeom prst="rect">
              <a:avLst/>
            </a:prstGeom>
            <a:noFill/>
            <a:ln w="1016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579" name="Text Box 27"/>
            <p:cNvSpPr txBox="1">
              <a:spLocks noChangeArrowheads="1"/>
            </p:cNvSpPr>
            <p:nvPr/>
          </p:nvSpPr>
          <p:spPr bwMode="auto">
            <a:xfrm>
              <a:off x="4390" y="3000"/>
              <a:ext cx="390" cy="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100"/>
                </a:lnSpc>
                <a:buFontTx/>
                <a:buNone/>
              </a:pPr>
              <a:r>
                <a:rPr lang="de-DE" altLang="de-DE" sz="1000" b="1"/>
                <a:t>Gaggenau</a:t>
              </a:r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>
              <a:off x="4356" y="3012"/>
              <a:ext cx="0" cy="156"/>
            </a:xfrm>
            <a:prstGeom prst="line">
              <a:avLst/>
            </a:prstGeom>
            <a:noFill/>
            <a:ln w="1016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23585" name="Picture 33" descr="Transparent_VL_run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71438"/>
            <a:ext cx="762000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86" name="Text Box 34"/>
          <p:cNvSpPr txBox="1">
            <a:spLocks noChangeArrowheads="1"/>
          </p:cNvSpPr>
          <p:nvPr userDrawn="1"/>
        </p:nvSpPr>
        <p:spPr bwMode="auto">
          <a:xfrm>
            <a:off x="962025" y="989013"/>
            <a:ext cx="17383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100"/>
              </a:lnSpc>
              <a:buFontTx/>
              <a:buNone/>
            </a:pPr>
            <a:r>
              <a:rPr lang="de-DE" altLang="de-DE" sz="1000" b="1"/>
              <a:t>Vertrauensleute </a:t>
            </a:r>
          </a:p>
          <a:p>
            <a:pPr eaLnBrk="0" hangingPunct="0">
              <a:lnSpc>
                <a:spcPts val="1100"/>
              </a:lnSpc>
              <a:buFontTx/>
              <a:buNone/>
            </a:pPr>
            <a:r>
              <a:rPr lang="de-DE" altLang="de-DE" sz="1000" b="1"/>
              <a:t>Mercedes-Benz Werk Rastatt</a:t>
            </a:r>
          </a:p>
        </p:txBody>
      </p:sp>
      <p:sp>
        <p:nvSpPr>
          <p:cNvPr id="23587" name="Line 35"/>
          <p:cNvSpPr>
            <a:spLocks noChangeShapeType="1"/>
          </p:cNvSpPr>
          <p:nvPr userDrawn="1"/>
        </p:nvSpPr>
        <p:spPr bwMode="auto">
          <a:xfrm>
            <a:off x="900113" y="981075"/>
            <a:ext cx="0" cy="2159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23588" name="Line 36"/>
          <p:cNvSpPr>
            <a:spLocks noChangeShapeType="1"/>
          </p:cNvSpPr>
          <p:nvPr userDrawn="1"/>
        </p:nvSpPr>
        <p:spPr bwMode="auto">
          <a:xfrm>
            <a:off x="900113" y="981075"/>
            <a:ext cx="0" cy="288925"/>
          </a:xfrm>
          <a:prstGeom prst="line">
            <a:avLst/>
          </a:prstGeom>
          <a:noFill/>
          <a:ln w="1016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E4A43B-5ADE-450D-8EC4-E3FFBB94732C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0134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6438" y="1619250"/>
            <a:ext cx="1811337" cy="4705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19250" y="1619250"/>
            <a:ext cx="5284788" cy="4705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182AB8-6E26-44DA-9A97-354BE483345E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360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4D8EC2-CB27-4EF3-A43D-0C87305DF4DC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507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4A8747-49F7-4DF7-9810-CD180263F731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381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19250" y="2338388"/>
            <a:ext cx="3522663" cy="398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94313" y="2338388"/>
            <a:ext cx="3522662" cy="398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C50A50-C8B4-4629-880E-79714CB1F7F6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691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796881-1CC4-4D55-AEEE-FEEC7A3E3FC9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064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064E3F-1DB7-4472-939D-94F8C2EC2CE3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836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2497C5-FA18-4F83-B328-92B839BF654F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659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F0D939-092C-448A-AADB-270FC0ABB5A6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6916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28A285-655A-4CB4-8170-5042E2D377B9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744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buFontTx/>
              <a:buNone/>
            </a:pPr>
            <a:endParaRPr lang="de-DE" altLang="de-DE">
              <a:latin typeface="Times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619250"/>
            <a:ext cx="724852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2338388"/>
            <a:ext cx="7197725" cy="398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39150" y="6589713"/>
            <a:ext cx="2349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ts val="1200"/>
              </a:lnSpc>
              <a:buFontTx/>
              <a:buNone/>
              <a:defRPr sz="900" b="1">
                <a:solidFill>
                  <a:schemeClr val="bg1"/>
                </a:solidFill>
              </a:defRPr>
            </a:lvl1pPr>
          </a:lstStyle>
          <a:p>
            <a:fld id="{F2A22D47-9E36-48FB-845A-B4BF703F742C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0"/>
            <a:ext cx="719138" cy="719138"/>
          </a:xfrm>
          <a:prstGeom prst="rect">
            <a:avLst/>
          </a:prstGeom>
          <a:noFill/>
          <a:ln w="1016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7613650" y="800100"/>
            <a:ext cx="619125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100"/>
              </a:lnSpc>
              <a:buFontTx/>
              <a:buNone/>
            </a:pPr>
            <a:r>
              <a:rPr lang="de-DE" altLang="de-DE" sz="1000" b="1">
                <a:solidFill>
                  <a:schemeClr val="bg1"/>
                </a:solidFill>
              </a:rPr>
              <a:t>Gaggenau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4150" y="6589713"/>
            <a:ext cx="5064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ts val="1200"/>
              </a:lnSpc>
              <a:buFontTx/>
              <a:buNone/>
              <a:defRPr sz="1000" b="1">
                <a:solidFill>
                  <a:schemeClr val="bg1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1059" name="Line 35"/>
          <p:cNvSpPr>
            <a:spLocks noChangeShapeType="1"/>
          </p:cNvSpPr>
          <p:nvPr userDrawn="1"/>
        </p:nvSpPr>
        <p:spPr bwMode="auto">
          <a:xfrm>
            <a:off x="7543800" y="762000"/>
            <a:ext cx="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1061" name="Text Box 37"/>
          <p:cNvSpPr txBox="1">
            <a:spLocks noChangeArrowheads="1"/>
          </p:cNvSpPr>
          <p:nvPr userDrawn="1"/>
        </p:nvSpPr>
        <p:spPr bwMode="auto">
          <a:xfrm>
            <a:off x="746125" y="836613"/>
            <a:ext cx="17383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100"/>
              </a:lnSpc>
              <a:buFontTx/>
              <a:buNone/>
            </a:pPr>
            <a:r>
              <a:rPr lang="de-DE" altLang="de-DE" sz="1000" b="1">
                <a:solidFill>
                  <a:schemeClr val="bg1"/>
                </a:solidFill>
              </a:rPr>
              <a:t>Vertrauensleute</a:t>
            </a:r>
            <a:r>
              <a:rPr lang="de-DE" altLang="de-DE" sz="1000">
                <a:solidFill>
                  <a:schemeClr val="bg1"/>
                </a:solidFill>
              </a:rPr>
              <a:t> </a:t>
            </a:r>
          </a:p>
          <a:p>
            <a:pPr eaLnBrk="0" hangingPunct="0">
              <a:lnSpc>
                <a:spcPts val="1100"/>
              </a:lnSpc>
              <a:buFontTx/>
              <a:buNone/>
            </a:pPr>
            <a:r>
              <a:rPr lang="de-DE" altLang="de-DE" sz="1000" b="1">
                <a:solidFill>
                  <a:schemeClr val="bg1"/>
                </a:solidFill>
              </a:rPr>
              <a:t>Mercedes-Benz Werk Rastatt</a:t>
            </a:r>
          </a:p>
        </p:txBody>
      </p:sp>
      <p:sp>
        <p:nvSpPr>
          <p:cNvPr id="1062" name="Line 38"/>
          <p:cNvSpPr>
            <a:spLocks noChangeShapeType="1"/>
          </p:cNvSpPr>
          <p:nvPr userDrawn="1"/>
        </p:nvSpPr>
        <p:spPr bwMode="auto">
          <a:xfrm>
            <a:off x="684213" y="836613"/>
            <a:ext cx="0" cy="288925"/>
          </a:xfrm>
          <a:prstGeom prst="line">
            <a:avLst/>
          </a:prstGeom>
          <a:noFill/>
          <a:ln w="1016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pic>
        <p:nvPicPr>
          <p:cNvPr id="1063" name="Picture 39" descr="VL_rot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2pPr>
      <a:lvl3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3pPr>
      <a:lvl4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4pPr>
      <a:lvl5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5pPr>
      <a:lvl6pPr marL="4572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latin typeface="Arial" charset="0"/>
        </a:defRPr>
      </a:lvl9pPr>
    </p:titleStyle>
    <p:bodyStyle>
      <a:lvl1pPr marL="254000" indent="-254000" algn="l" rtl="0" fontAlgn="base">
        <a:lnSpc>
          <a:spcPts val="2200"/>
        </a:lnSpc>
        <a:spcBef>
          <a:spcPts val="1600"/>
        </a:spcBef>
        <a:spcAft>
          <a:spcPct val="0"/>
        </a:spcAft>
        <a:buSzPct val="120000"/>
        <a:buFont typeface="Times" charset="0"/>
        <a:buBlip>
          <a:blip r:embed="rId15"/>
        </a:buBlip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84200" indent="-139700" algn="l" rtl="0" fontAlgn="base">
        <a:lnSpc>
          <a:spcPts val="1600"/>
        </a:lnSpc>
        <a:spcBef>
          <a:spcPts val="800"/>
        </a:spcBef>
        <a:spcAft>
          <a:spcPct val="0"/>
        </a:spcAft>
        <a:buClr>
          <a:srgbClr val="FF0000"/>
        </a:buClr>
        <a:buFont typeface="Times" charset="0"/>
        <a:buChar char="•"/>
        <a:defRPr sz="1400">
          <a:solidFill>
            <a:schemeClr val="tx1"/>
          </a:solidFill>
          <a:latin typeface="+mn-lt"/>
        </a:defRPr>
      </a:lvl2pPr>
      <a:lvl3pPr marL="892175" indent="-117475" algn="l" rtl="0" fontAlgn="base">
        <a:lnSpc>
          <a:spcPts val="1400"/>
        </a:lnSpc>
        <a:spcBef>
          <a:spcPts val="6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1311275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8081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2653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6pPr>
      <a:lvl7pPr marL="27225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7pPr>
      <a:lvl8pPr marL="31797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8pPr>
      <a:lvl9pPr marL="36369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altLang="de-DE"/>
              <a:t>Agenda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675484" y="2348880"/>
            <a:ext cx="48244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de-DE" sz="2000" b="1" dirty="0" smtClean="0">
                <a:solidFill>
                  <a:srgbClr val="FF0000"/>
                </a:solidFill>
              </a:rPr>
              <a:t>Ungarisch-Deutscher Workshop</a:t>
            </a:r>
          </a:p>
          <a:p>
            <a:pPr>
              <a:buNone/>
            </a:pPr>
            <a:r>
              <a:rPr lang="de-DE" sz="2000" b="1" dirty="0" smtClean="0">
                <a:solidFill>
                  <a:srgbClr val="FF0000"/>
                </a:solidFill>
              </a:rPr>
              <a:t>für gewerkschaftliche Vertrauensleute bei Mercedes in Rastatt und Kecskemét</a:t>
            </a:r>
          </a:p>
          <a:p>
            <a:endParaRPr lang="de-DE" altLang="de-DE" sz="2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altLang="de-DE" sz="2200" b="1" dirty="0" smtClean="0">
                <a:solidFill>
                  <a:srgbClr val="FF0000"/>
                </a:solidFill>
              </a:rPr>
              <a:t>vom 10.11. – 13.11.2013</a:t>
            </a:r>
          </a:p>
        </p:txBody>
      </p:sp>
      <p:pic>
        <p:nvPicPr>
          <p:cNvPr id="104456" name="Picture 8" descr="Aufkleber_8x10c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2659062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484784"/>
            <a:ext cx="7248525" cy="330200"/>
          </a:xfrm>
        </p:spPr>
        <p:txBody>
          <a:bodyPr/>
          <a:lstStyle/>
          <a:p>
            <a:r>
              <a:rPr lang="de-DE" dirty="0" smtClean="0"/>
              <a:t>Teilnehmer aus Rastatt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64E3F-1DB7-4472-939D-94F8C2EC2CE3}" type="slidenum">
              <a:rPr lang="de-DE" altLang="de-DE" smtClean="0"/>
              <a:pPr/>
              <a:t>2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4" y="1916832"/>
            <a:ext cx="78488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b="1" dirty="0" smtClean="0">
                <a:latin typeface="Calibri" panose="020F0502020204030204" pitchFamily="34" charset="0"/>
              </a:rPr>
              <a:t>Betriebsräte/innen:	Zuständigkeit			Kommission</a:t>
            </a:r>
          </a:p>
          <a:p>
            <a:pPr>
              <a:buNone/>
            </a:pPr>
            <a:endParaRPr lang="de-DE" sz="1800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Georges Andrivon		Bereich Montage			IT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Matthias Bressler-Bieth	Bereich Logistik			VM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Katrin Grosse-Schulte	Bereich Montage			KAUG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Susanne Schmeiser		Bereich KB/KBO			VM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Uwe Krause		stellv. BR-Vorsitzender</a:t>
            </a:r>
          </a:p>
          <a:p>
            <a:pPr>
              <a:buNone/>
            </a:pPr>
            <a:endParaRPr lang="de-DE" sz="18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800" b="1" dirty="0" smtClean="0">
                <a:latin typeface="Calibri" panose="020F0502020204030204" pitchFamily="34" charset="0"/>
              </a:rPr>
              <a:t>Vertrauensleute:</a:t>
            </a:r>
            <a:r>
              <a:rPr lang="de-DE" sz="1800" dirty="0" smtClean="0">
                <a:latin typeface="Calibri" panose="020F0502020204030204" pitchFamily="34" charset="0"/>
              </a:rPr>
              <a:t>		</a:t>
            </a:r>
          </a:p>
          <a:p>
            <a:pPr>
              <a:buNone/>
            </a:pPr>
            <a:endParaRPr lang="de-DE" sz="18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Alexander Brunner		Oberfläche	A-Schicht		VKL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Karl-Heinz Hornung		Montage		B-Schicht		VKL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Vera Kawka		Rohbau		Dauernachschicht	VKL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Juergen Koegler		Montage		B-Schicht		VKL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Sascha Korbinian		Montage		A-Schicht		VKL</a:t>
            </a:r>
            <a:endParaRPr lang="de-DE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2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 des Vertrauenskörpers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64E3F-1DB7-4472-939D-94F8C2EC2CE3}" type="slidenum">
              <a:rPr lang="de-DE" altLang="de-DE" smtClean="0"/>
              <a:pPr/>
              <a:t>3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4" name="Abgerundetes Rechteck 3"/>
          <p:cNvSpPr/>
          <p:nvPr/>
        </p:nvSpPr>
        <p:spPr bwMode="auto">
          <a:xfrm>
            <a:off x="467544" y="5589240"/>
            <a:ext cx="936104" cy="50405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" charset="0"/>
              <a:buChar char="•"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Abgerundetes Rechteck 4"/>
          <p:cNvSpPr/>
          <p:nvPr/>
        </p:nvSpPr>
        <p:spPr bwMode="auto">
          <a:xfrm>
            <a:off x="683568" y="5877272"/>
            <a:ext cx="720080" cy="43204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" charset="0"/>
              <a:buChar char="•"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835968" y="6029672"/>
            <a:ext cx="720080" cy="43204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" charset="0"/>
              <a:buChar char="•"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3419872" y="2204864"/>
            <a:ext cx="136815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" charset="0"/>
              <a:buChar char="•"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3275856" y="2204864"/>
            <a:ext cx="18002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" charset="0"/>
              <a:buChar char="•"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2915816" y="2060848"/>
            <a:ext cx="2952328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Vertrauenskörperleitung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de-DE" sz="1600" b="1" dirty="0" smtClean="0"/>
              <a:t>(VKL)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Gerade Verbindung 11"/>
          <p:cNvCxnSpPr>
            <a:stCxn id="10" idx="2"/>
          </p:cNvCxnSpPr>
          <p:nvPr/>
        </p:nvCxnSpPr>
        <p:spPr bwMode="auto">
          <a:xfrm>
            <a:off x="4391980" y="2564904"/>
            <a:ext cx="0" cy="43204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67544" y="2996952"/>
            <a:ext cx="8136904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2987824" y="2996952"/>
            <a:ext cx="0" cy="43204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835696" y="3009280"/>
            <a:ext cx="0" cy="43204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8604448" y="2996952"/>
            <a:ext cx="0" cy="43204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6958744" y="2996952"/>
            <a:ext cx="0" cy="43204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467544" y="2983756"/>
            <a:ext cx="0" cy="43204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4267076" y="2996952"/>
            <a:ext cx="0" cy="43204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160140" y="3415804"/>
            <a:ext cx="8640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de-DE" sz="1600" b="1" dirty="0" smtClean="0"/>
              <a:t>Halle 4.0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1403648" y="3415804"/>
            <a:ext cx="8640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de-DE" sz="1600" b="1" dirty="0" smtClean="0"/>
              <a:t>Halle 4.1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2555776" y="3429000"/>
            <a:ext cx="8640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LOG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3835028" y="3441328"/>
            <a:ext cx="8640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KBO</a:t>
            </a:r>
          </a:p>
        </p:txBody>
      </p:sp>
      <p:sp>
        <p:nvSpPr>
          <p:cNvPr id="25" name="Rechteck 24"/>
          <p:cNvSpPr/>
          <p:nvPr/>
        </p:nvSpPr>
        <p:spPr bwMode="auto">
          <a:xfrm>
            <a:off x="7740352" y="3429000"/>
            <a:ext cx="122413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de-DE" sz="1600" b="1" dirty="0" smtClean="0"/>
              <a:t>Verwaltung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hteck 25"/>
          <p:cNvSpPr/>
          <p:nvPr/>
        </p:nvSpPr>
        <p:spPr bwMode="auto">
          <a:xfrm>
            <a:off x="6372200" y="3429000"/>
            <a:ext cx="1018592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Indirekte</a:t>
            </a: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5542632" y="2984624"/>
            <a:ext cx="0" cy="43204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hteck 27"/>
          <p:cNvSpPr/>
          <p:nvPr/>
        </p:nvSpPr>
        <p:spPr bwMode="auto">
          <a:xfrm>
            <a:off x="5110584" y="3429000"/>
            <a:ext cx="8640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KBR</a:t>
            </a:r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467544" y="3919860"/>
            <a:ext cx="0" cy="58926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1833340" y="3919860"/>
            <a:ext cx="2356" cy="58926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985468" y="3919860"/>
            <a:ext cx="0" cy="58926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267076" y="3945384"/>
            <a:ext cx="0" cy="56373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5542632" y="3933056"/>
            <a:ext cx="0" cy="57606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8604448" y="3933056"/>
            <a:ext cx="0" cy="57606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6945908" y="3933056"/>
            <a:ext cx="0" cy="58926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Rechteck 91"/>
          <p:cNvSpPr/>
          <p:nvPr/>
        </p:nvSpPr>
        <p:spPr bwMode="auto">
          <a:xfrm>
            <a:off x="156320" y="5083274"/>
            <a:ext cx="8068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B-Schicht</a:t>
            </a:r>
          </a:p>
        </p:txBody>
      </p:sp>
      <p:sp>
        <p:nvSpPr>
          <p:cNvPr id="93" name="Rechteck 92"/>
          <p:cNvSpPr/>
          <p:nvPr/>
        </p:nvSpPr>
        <p:spPr bwMode="auto">
          <a:xfrm>
            <a:off x="160140" y="4509120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A-Schicht</a:t>
            </a:r>
          </a:p>
        </p:txBody>
      </p:sp>
      <p:sp>
        <p:nvSpPr>
          <p:cNvPr id="96" name="Rechteck 95"/>
          <p:cNvSpPr/>
          <p:nvPr/>
        </p:nvSpPr>
        <p:spPr bwMode="auto">
          <a:xfrm>
            <a:off x="2582020" y="5638440"/>
            <a:ext cx="8068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DNS</a:t>
            </a:r>
          </a:p>
        </p:txBody>
      </p:sp>
      <p:sp>
        <p:nvSpPr>
          <p:cNvPr id="97" name="Rechteck 96"/>
          <p:cNvSpPr/>
          <p:nvPr/>
        </p:nvSpPr>
        <p:spPr bwMode="auto">
          <a:xfrm>
            <a:off x="2582020" y="5096470"/>
            <a:ext cx="8068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B-Schicht</a:t>
            </a:r>
          </a:p>
        </p:txBody>
      </p:sp>
      <p:sp>
        <p:nvSpPr>
          <p:cNvPr id="98" name="Rechteck 97"/>
          <p:cNvSpPr/>
          <p:nvPr/>
        </p:nvSpPr>
        <p:spPr bwMode="auto">
          <a:xfrm>
            <a:off x="2585840" y="4522316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A-Schicht</a:t>
            </a:r>
          </a:p>
        </p:txBody>
      </p:sp>
      <p:sp>
        <p:nvSpPr>
          <p:cNvPr id="101" name="Rechteck 100"/>
          <p:cNvSpPr/>
          <p:nvPr/>
        </p:nvSpPr>
        <p:spPr bwMode="auto">
          <a:xfrm>
            <a:off x="1403648" y="5625244"/>
            <a:ext cx="8068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DNS</a:t>
            </a:r>
          </a:p>
        </p:txBody>
      </p:sp>
      <p:sp>
        <p:nvSpPr>
          <p:cNvPr id="102" name="Rechteck 101"/>
          <p:cNvSpPr/>
          <p:nvPr/>
        </p:nvSpPr>
        <p:spPr bwMode="auto">
          <a:xfrm>
            <a:off x="1403648" y="5083274"/>
            <a:ext cx="8068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B-Schicht</a:t>
            </a:r>
          </a:p>
        </p:txBody>
      </p:sp>
      <p:sp>
        <p:nvSpPr>
          <p:cNvPr id="103" name="Rechteck 102"/>
          <p:cNvSpPr/>
          <p:nvPr/>
        </p:nvSpPr>
        <p:spPr bwMode="auto">
          <a:xfrm>
            <a:off x="1407468" y="4509120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A-Schicht</a:t>
            </a:r>
          </a:p>
        </p:txBody>
      </p:sp>
      <p:sp>
        <p:nvSpPr>
          <p:cNvPr id="110" name="Rechteck 109"/>
          <p:cNvSpPr/>
          <p:nvPr/>
        </p:nvSpPr>
        <p:spPr bwMode="auto">
          <a:xfrm>
            <a:off x="3863628" y="5624884"/>
            <a:ext cx="8068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DNS</a:t>
            </a:r>
          </a:p>
        </p:txBody>
      </p:sp>
      <p:sp>
        <p:nvSpPr>
          <p:cNvPr id="111" name="Rechteck 110"/>
          <p:cNvSpPr/>
          <p:nvPr/>
        </p:nvSpPr>
        <p:spPr bwMode="auto">
          <a:xfrm>
            <a:off x="3863628" y="5082914"/>
            <a:ext cx="8068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B-Schicht</a:t>
            </a:r>
          </a:p>
        </p:txBody>
      </p:sp>
      <p:sp>
        <p:nvSpPr>
          <p:cNvPr id="112" name="Rechteck 111"/>
          <p:cNvSpPr/>
          <p:nvPr/>
        </p:nvSpPr>
        <p:spPr bwMode="auto">
          <a:xfrm>
            <a:off x="3867448" y="4508760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A-Schicht</a:t>
            </a:r>
          </a:p>
        </p:txBody>
      </p:sp>
      <p:sp>
        <p:nvSpPr>
          <p:cNvPr id="113" name="Rechteck 112"/>
          <p:cNvSpPr/>
          <p:nvPr/>
        </p:nvSpPr>
        <p:spPr bwMode="auto">
          <a:xfrm>
            <a:off x="5167784" y="5637410"/>
            <a:ext cx="8068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DNS</a:t>
            </a:r>
          </a:p>
        </p:txBody>
      </p:sp>
      <p:sp>
        <p:nvSpPr>
          <p:cNvPr id="114" name="Rechteck 113"/>
          <p:cNvSpPr/>
          <p:nvPr/>
        </p:nvSpPr>
        <p:spPr bwMode="auto">
          <a:xfrm>
            <a:off x="5167784" y="5095440"/>
            <a:ext cx="8068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B-Schicht</a:t>
            </a:r>
          </a:p>
        </p:txBody>
      </p:sp>
      <p:sp>
        <p:nvSpPr>
          <p:cNvPr id="115" name="Rechteck 114"/>
          <p:cNvSpPr/>
          <p:nvPr/>
        </p:nvSpPr>
        <p:spPr bwMode="auto">
          <a:xfrm>
            <a:off x="5171604" y="4521286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A-Schicht</a:t>
            </a:r>
          </a:p>
        </p:txBody>
      </p:sp>
      <p:sp>
        <p:nvSpPr>
          <p:cNvPr id="116" name="Rechteck 115"/>
          <p:cNvSpPr/>
          <p:nvPr/>
        </p:nvSpPr>
        <p:spPr bwMode="auto">
          <a:xfrm>
            <a:off x="6542460" y="5637410"/>
            <a:ext cx="8068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C-Schicht</a:t>
            </a:r>
          </a:p>
        </p:txBody>
      </p:sp>
      <p:sp>
        <p:nvSpPr>
          <p:cNvPr id="117" name="Rechteck 116"/>
          <p:cNvSpPr/>
          <p:nvPr/>
        </p:nvSpPr>
        <p:spPr bwMode="auto">
          <a:xfrm>
            <a:off x="6542460" y="5095440"/>
            <a:ext cx="8068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B-Schicht</a:t>
            </a:r>
          </a:p>
        </p:txBody>
      </p:sp>
      <p:sp>
        <p:nvSpPr>
          <p:cNvPr id="118" name="Rechteck 117"/>
          <p:cNvSpPr/>
          <p:nvPr/>
        </p:nvSpPr>
        <p:spPr bwMode="auto">
          <a:xfrm>
            <a:off x="6546280" y="4521286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A-Schicht</a:t>
            </a:r>
          </a:p>
        </p:txBody>
      </p:sp>
      <p:sp>
        <p:nvSpPr>
          <p:cNvPr id="119" name="Rechteck 118"/>
          <p:cNvSpPr/>
          <p:nvPr/>
        </p:nvSpPr>
        <p:spPr bwMode="auto">
          <a:xfrm>
            <a:off x="8157468" y="4558518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Normal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de-DE" sz="1600" b="1" dirty="0" smtClean="0"/>
              <a:t>Schicht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75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 des Vertrauenskörpers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64E3F-1DB7-4472-939D-94F8C2EC2CE3}" type="slidenum">
              <a:rPr lang="de-DE" altLang="de-DE" smtClean="0"/>
              <a:pPr/>
              <a:t>4</a:t>
            </a:fld>
            <a:endParaRPr lang="de-DE" altLang="de-DE">
              <a:solidFill>
                <a:schemeClr val="tx1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4391980" y="2564904"/>
            <a:ext cx="0" cy="43204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467544" y="2996952"/>
            <a:ext cx="8136904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hteck 7"/>
          <p:cNvSpPr/>
          <p:nvPr/>
        </p:nvSpPr>
        <p:spPr bwMode="auto">
          <a:xfrm>
            <a:off x="3959932" y="2060848"/>
            <a:ext cx="8640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KBR</a:t>
            </a: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1763688" y="2996952"/>
            <a:ext cx="0" cy="57606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hteck 9"/>
          <p:cNvSpPr/>
          <p:nvPr/>
        </p:nvSpPr>
        <p:spPr bwMode="auto">
          <a:xfrm>
            <a:off x="3988532" y="3585468"/>
            <a:ext cx="8068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B-Schicht</a:t>
            </a:r>
          </a:p>
        </p:txBody>
      </p:sp>
      <p:sp>
        <p:nvSpPr>
          <p:cNvPr id="11" name="Rechteck 10"/>
          <p:cNvSpPr/>
          <p:nvPr/>
        </p:nvSpPr>
        <p:spPr bwMode="auto">
          <a:xfrm>
            <a:off x="1362150" y="3573016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A-Schicht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6400800" y="3585468"/>
            <a:ext cx="80689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DNS</a:t>
            </a: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4390368" y="3005336"/>
            <a:ext cx="0" cy="57606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6804248" y="3009404"/>
            <a:ext cx="0" cy="57606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hteck 15"/>
          <p:cNvSpPr/>
          <p:nvPr/>
        </p:nvSpPr>
        <p:spPr bwMode="auto">
          <a:xfrm>
            <a:off x="2627784" y="5301208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Gruppe4…..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27236" y="5301208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Gruppe1</a:t>
            </a:r>
          </a:p>
        </p:txBody>
      </p:sp>
      <p:sp>
        <p:nvSpPr>
          <p:cNvPr id="18" name="Rechteck 17"/>
          <p:cNvSpPr/>
          <p:nvPr/>
        </p:nvSpPr>
        <p:spPr bwMode="auto">
          <a:xfrm>
            <a:off x="858044" y="5301208"/>
            <a:ext cx="803076" cy="5054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Gruppe2</a:t>
            </a:r>
          </a:p>
        </p:txBody>
      </p:sp>
      <p:sp>
        <p:nvSpPr>
          <p:cNvPr id="19" name="Rechteck 18"/>
          <p:cNvSpPr/>
          <p:nvPr/>
        </p:nvSpPr>
        <p:spPr bwMode="auto">
          <a:xfrm>
            <a:off x="1736800" y="5301208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Gruppe3</a:t>
            </a:r>
          </a:p>
        </p:txBody>
      </p:sp>
      <p:sp>
        <p:nvSpPr>
          <p:cNvPr id="20" name="Rechteck 19"/>
          <p:cNvSpPr/>
          <p:nvPr/>
        </p:nvSpPr>
        <p:spPr bwMode="auto">
          <a:xfrm>
            <a:off x="5281352" y="4293096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Gruppe4…..</a:t>
            </a:r>
          </a:p>
        </p:txBody>
      </p:sp>
      <p:sp>
        <p:nvSpPr>
          <p:cNvPr id="21" name="Rechteck 20"/>
          <p:cNvSpPr/>
          <p:nvPr/>
        </p:nvSpPr>
        <p:spPr bwMode="auto">
          <a:xfrm>
            <a:off x="2680804" y="4293096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Gruppe1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3511612" y="4293096"/>
            <a:ext cx="803076" cy="5054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Gruppe2</a:t>
            </a:r>
          </a:p>
        </p:txBody>
      </p:sp>
      <p:sp>
        <p:nvSpPr>
          <p:cNvPr id="23" name="Rechteck 22"/>
          <p:cNvSpPr/>
          <p:nvPr/>
        </p:nvSpPr>
        <p:spPr bwMode="auto">
          <a:xfrm>
            <a:off x="4390368" y="4293096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Gruppe3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7695232" y="5301208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Gruppe4…..</a:t>
            </a:r>
          </a:p>
        </p:txBody>
      </p:sp>
      <p:sp>
        <p:nvSpPr>
          <p:cNvPr id="25" name="Rechteck 24"/>
          <p:cNvSpPr/>
          <p:nvPr/>
        </p:nvSpPr>
        <p:spPr bwMode="auto">
          <a:xfrm>
            <a:off x="5094684" y="5301208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Gruppe1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5925492" y="5301208"/>
            <a:ext cx="803076" cy="5054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Gruppe2</a:t>
            </a:r>
          </a:p>
        </p:txBody>
      </p:sp>
      <p:sp>
        <p:nvSpPr>
          <p:cNvPr id="27" name="Rechteck 26"/>
          <p:cNvSpPr/>
          <p:nvPr/>
        </p:nvSpPr>
        <p:spPr bwMode="auto">
          <a:xfrm>
            <a:off x="6804248" y="5301208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Gruppe3</a:t>
            </a:r>
          </a:p>
        </p:txBody>
      </p:sp>
      <p:cxnSp>
        <p:nvCxnSpPr>
          <p:cNvPr id="29" name="Gerade Verbindung 28"/>
          <p:cNvCxnSpPr>
            <a:stCxn id="17" idx="0"/>
            <a:endCxn id="11" idx="2"/>
          </p:cNvCxnSpPr>
          <p:nvPr/>
        </p:nvCxnSpPr>
        <p:spPr bwMode="auto">
          <a:xfrm flipV="1">
            <a:off x="428774" y="4077072"/>
            <a:ext cx="1334914" cy="122413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>
            <a:stCxn id="18" idx="0"/>
            <a:endCxn id="11" idx="2"/>
          </p:cNvCxnSpPr>
          <p:nvPr/>
        </p:nvCxnSpPr>
        <p:spPr bwMode="auto">
          <a:xfrm flipV="1">
            <a:off x="1259582" y="4077072"/>
            <a:ext cx="504106" cy="1224136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>
            <a:stCxn id="19" idx="0"/>
            <a:endCxn id="11" idx="2"/>
          </p:cNvCxnSpPr>
          <p:nvPr/>
        </p:nvCxnSpPr>
        <p:spPr bwMode="auto">
          <a:xfrm flipH="1" flipV="1">
            <a:off x="1763688" y="4077072"/>
            <a:ext cx="374650" cy="1224136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>
            <a:stCxn id="16" idx="0"/>
            <a:endCxn id="11" idx="2"/>
          </p:cNvCxnSpPr>
          <p:nvPr/>
        </p:nvCxnSpPr>
        <p:spPr bwMode="auto">
          <a:xfrm flipH="1" flipV="1">
            <a:off x="1763688" y="4077072"/>
            <a:ext cx="1265634" cy="1224136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>
            <a:endCxn id="12" idx="2"/>
          </p:cNvCxnSpPr>
          <p:nvPr/>
        </p:nvCxnSpPr>
        <p:spPr bwMode="auto">
          <a:xfrm flipV="1">
            <a:off x="5682890" y="4089524"/>
            <a:ext cx="1121358" cy="1211684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>
            <a:stCxn id="26" idx="0"/>
            <a:endCxn id="12" idx="2"/>
          </p:cNvCxnSpPr>
          <p:nvPr/>
        </p:nvCxnSpPr>
        <p:spPr bwMode="auto">
          <a:xfrm flipV="1">
            <a:off x="6327030" y="4089524"/>
            <a:ext cx="477218" cy="1211684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>
            <a:stCxn id="27" idx="0"/>
            <a:endCxn id="12" idx="2"/>
          </p:cNvCxnSpPr>
          <p:nvPr/>
        </p:nvCxnSpPr>
        <p:spPr bwMode="auto">
          <a:xfrm flipH="1" flipV="1">
            <a:off x="6804248" y="4089524"/>
            <a:ext cx="401538" cy="1211684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>
            <a:stCxn id="24" idx="0"/>
            <a:endCxn id="12" idx="2"/>
          </p:cNvCxnSpPr>
          <p:nvPr/>
        </p:nvCxnSpPr>
        <p:spPr bwMode="auto">
          <a:xfrm flipH="1" flipV="1">
            <a:off x="6804248" y="4089524"/>
            <a:ext cx="1292522" cy="1211684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>
            <a:stCxn id="21" idx="0"/>
          </p:cNvCxnSpPr>
          <p:nvPr/>
        </p:nvCxnSpPr>
        <p:spPr bwMode="auto">
          <a:xfrm flipV="1">
            <a:off x="3082342" y="4064000"/>
            <a:ext cx="905458" cy="229096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4139952" y="4064000"/>
            <a:ext cx="0" cy="229096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4535996" y="4064000"/>
            <a:ext cx="0" cy="229096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>
            <a:stCxn id="20" idx="0"/>
          </p:cNvCxnSpPr>
          <p:nvPr/>
        </p:nvCxnSpPr>
        <p:spPr bwMode="auto">
          <a:xfrm flipH="1" flipV="1">
            <a:off x="4791906" y="4077072"/>
            <a:ext cx="890984" cy="216024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14388" y="5934471"/>
            <a:ext cx="2787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Pro Gruppe eine Vertrauensperson</a:t>
            </a:r>
            <a:endParaRPr lang="de-DE" sz="1200" b="1" dirty="0"/>
          </a:p>
        </p:txBody>
      </p:sp>
      <p:sp>
        <p:nvSpPr>
          <p:cNvPr id="59" name="Textfeld 58"/>
          <p:cNvSpPr txBox="1"/>
          <p:nvPr/>
        </p:nvSpPr>
        <p:spPr>
          <a:xfrm>
            <a:off x="2996621" y="4850486"/>
            <a:ext cx="2787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Pro Gruppe eine Vertrauensperson</a:t>
            </a:r>
            <a:endParaRPr lang="de-DE" sz="1200" b="1" dirty="0"/>
          </a:p>
        </p:txBody>
      </p:sp>
      <p:sp>
        <p:nvSpPr>
          <p:cNvPr id="60" name="Textfeld 59"/>
          <p:cNvSpPr txBox="1"/>
          <p:nvPr/>
        </p:nvSpPr>
        <p:spPr>
          <a:xfrm>
            <a:off x="5410501" y="5934470"/>
            <a:ext cx="2787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Pro Gruppe eine Vertrauensperson</a:t>
            </a:r>
            <a:endParaRPr lang="de-DE" sz="1200" b="1" dirty="0"/>
          </a:p>
        </p:txBody>
      </p:sp>
      <p:sp>
        <p:nvSpPr>
          <p:cNvPr id="61" name="Textfeld 60"/>
          <p:cNvSpPr txBox="1"/>
          <p:nvPr/>
        </p:nvSpPr>
        <p:spPr>
          <a:xfrm>
            <a:off x="7312174" y="3297436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DE" sz="1200" b="1" dirty="0" smtClean="0"/>
              <a:t>Wählen eine „Haupt“</a:t>
            </a:r>
          </a:p>
          <a:p>
            <a:pPr>
              <a:buNone/>
            </a:pPr>
            <a:r>
              <a:rPr lang="de-DE" sz="1200" b="1" dirty="0"/>
              <a:t> </a:t>
            </a:r>
            <a:r>
              <a:rPr lang="de-DE" sz="1200" b="1" dirty="0" smtClean="0"/>
              <a:t> Vertrauensperson</a:t>
            </a:r>
          </a:p>
          <a:p>
            <a:pPr>
              <a:buNone/>
            </a:pPr>
            <a:r>
              <a:rPr lang="de-DE" sz="1200" b="1" dirty="0" smtClean="0"/>
              <a:t>       in die VKL</a:t>
            </a:r>
            <a:endParaRPr lang="de-DE" sz="1200" b="1" dirty="0"/>
          </a:p>
        </p:txBody>
      </p:sp>
      <p:sp>
        <p:nvSpPr>
          <p:cNvPr id="62" name="Textfeld 61"/>
          <p:cNvSpPr txBox="1"/>
          <p:nvPr/>
        </p:nvSpPr>
        <p:spPr>
          <a:xfrm>
            <a:off x="4784166" y="3249850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DE" sz="1200" b="1" dirty="0" smtClean="0"/>
              <a:t>Wählen eine „Haupt“</a:t>
            </a:r>
          </a:p>
          <a:p>
            <a:pPr>
              <a:buNone/>
            </a:pPr>
            <a:r>
              <a:rPr lang="de-DE" sz="1200" b="1" dirty="0" smtClean="0"/>
              <a:t> Vertrauensperson</a:t>
            </a:r>
          </a:p>
          <a:p>
            <a:pPr>
              <a:buNone/>
            </a:pPr>
            <a:r>
              <a:rPr lang="de-DE" sz="1200" b="1" dirty="0" smtClean="0"/>
              <a:t>      in die VKL</a:t>
            </a:r>
            <a:endParaRPr lang="de-DE" sz="1200" b="1" dirty="0"/>
          </a:p>
        </p:txBody>
      </p:sp>
      <p:sp>
        <p:nvSpPr>
          <p:cNvPr id="63" name="Textfeld 62"/>
          <p:cNvSpPr txBox="1"/>
          <p:nvPr/>
        </p:nvSpPr>
        <p:spPr>
          <a:xfrm>
            <a:off x="2196522" y="3293368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DE" sz="1200" b="1" dirty="0" smtClean="0"/>
              <a:t>Wählen eine „Haupt“</a:t>
            </a:r>
          </a:p>
          <a:p>
            <a:pPr>
              <a:buNone/>
            </a:pPr>
            <a:r>
              <a:rPr lang="de-DE" sz="1200" b="1" dirty="0"/>
              <a:t>  </a:t>
            </a:r>
            <a:r>
              <a:rPr lang="de-DE" sz="1200" b="1" dirty="0" smtClean="0"/>
              <a:t>Vertrauensperson</a:t>
            </a:r>
          </a:p>
          <a:p>
            <a:pPr>
              <a:buNone/>
            </a:pPr>
            <a:r>
              <a:rPr lang="de-DE" sz="1200" b="1" dirty="0" smtClean="0"/>
              <a:t>       in die VKL</a:t>
            </a:r>
            <a:endParaRPr lang="de-DE" sz="1200" b="1" dirty="0"/>
          </a:p>
        </p:txBody>
      </p:sp>
    </p:spTree>
    <p:extLst>
      <p:ext uri="{BB962C8B-B14F-4D97-AF65-F5344CB8AC3E}">
        <p14:creationId xmlns:p14="http://schemas.microsoft.com/office/powerpoint/2010/main" val="370150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des Vertrauenskörpers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64E3F-1DB7-4472-939D-94F8C2EC2CE3}" type="slidenum">
              <a:rPr lang="de-DE" altLang="de-DE" smtClean="0"/>
              <a:pPr/>
              <a:t>5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3832398" y="1988840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A-Schicht</a:t>
            </a:r>
          </a:p>
        </p:txBody>
      </p:sp>
      <p:sp>
        <p:nvSpPr>
          <p:cNvPr id="6" name="Rechteck 5"/>
          <p:cNvSpPr/>
          <p:nvPr/>
        </p:nvSpPr>
        <p:spPr bwMode="auto">
          <a:xfrm>
            <a:off x="5098032" y="3717032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Gruppe4…..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683568" y="3717032"/>
            <a:ext cx="2616992" cy="223224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de-DE" sz="1600" b="1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Bestehend aus 8-25</a:t>
            </a:r>
            <a:r>
              <a:rPr kumimoji="0" lang="de-DE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de-DE" sz="1600" b="1" baseline="0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Die IG Metall Mitglieder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de-DE" sz="1600" b="1" dirty="0"/>
              <a:t>w</a:t>
            </a:r>
            <a:r>
              <a:rPr lang="de-DE" sz="1600" b="1" baseline="0" dirty="0" smtClean="0"/>
              <a:t>ählen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 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Vetrauensperson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3328292" y="3717032"/>
            <a:ext cx="803076" cy="5054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Gruppe2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4207048" y="3717032"/>
            <a:ext cx="803076" cy="50405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Gruppe3</a:t>
            </a:r>
          </a:p>
        </p:txBody>
      </p:sp>
      <p:cxnSp>
        <p:nvCxnSpPr>
          <p:cNvPr id="10" name="Gerade Verbindung 9"/>
          <p:cNvCxnSpPr>
            <a:stCxn id="7" idx="0"/>
            <a:endCxn id="5" idx="2"/>
          </p:cNvCxnSpPr>
          <p:nvPr/>
        </p:nvCxnSpPr>
        <p:spPr bwMode="auto">
          <a:xfrm flipV="1">
            <a:off x="1992064" y="2492896"/>
            <a:ext cx="2241872" cy="122413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>
            <a:stCxn id="8" idx="0"/>
            <a:endCxn id="5" idx="2"/>
          </p:cNvCxnSpPr>
          <p:nvPr/>
        </p:nvCxnSpPr>
        <p:spPr bwMode="auto">
          <a:xfrm flipV="1">
            <a:off x="3729830" y="2492896"/>
            <a:ext cx="504106" cy="1224136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>
            <a:stCxn id="9" idx="0"/>
            <a:endCxn id="5" idx="2"/>
          </p:cNvCxnSpPr>
          <p:nvPr/>
        </p:nvCxnSpPr>
        <p:spPr bwMode="auto">
          <a:xfrm flipH="1" flipV="1">
            <a:off x="4233936" y="2492896"/>
            <a:ext cx="374650" cy="1224136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>
            <a:stCxn id="6" idx="0"/>
            <a:endCxn id="5" idx="2"/>
          </p:cNvCxnSpPr>
          <p:nvPr/>
        </p:nvCxnSpPr>
        <p:spPr bwMode="auto">
          <a:xfrm flipH="1" flipV="1">
            <a:off x="4233936" y="2492896"/>
            <a:ext cx="1265634" cy="1224136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1849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Regelkommunikationen im Betrieb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64E3F-1DB7-4472-939D-94F8C2EC2CE3}" type="slidenum">
              <a:rPr lang="de-DE" altLang="de-DE" smtClean="0"/>
              <a:pPr/>
              <a:t>6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547664" y="2564904"/>
            <a:ext cx="684076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800" b="1" dirty="0" smtClean="0"/>
              <a:t>4 x Jahr eine Vertrauensleute Voll-Versammlung pro Schicht ca. 2 Std.</a:t>
            </a:r>
          </a:p>
          <a:p>
            <a:pPr>
              <a:buNone/>
            </a:pPr>
            <a:r>
              <a:rPr lang="de-DE" sz="1800" b="1" dirty="0"/>
              <a:t> </a:t>
            </a:r>
            <a:endParaRPr lang="de-DE" sz="18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800" b="1" dirty="0" smtClean="0"/>
              <a:t>monatliche Bereichssitzungen ca. 2 Std.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18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800" b="1" dirty="0" smtClean="0"/>
              <a:t>Vertrauenskörperleitung zusätzlich monatlich ca. 2 Std.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18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800" b="1" dirty="0" smtClean="0"/>
              <a:t>jederzeit außerordentliche Sitzungen möglich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51520" y="5373216"/>
            <a:ext cx="8389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de-DE" sz="1600" dirty="0" smtClean="0"/>
              <a:t>Basis für die Regelkommunikation ist eine Betriebsvereinbarung „Gestaltung der </a:t>
            </a:r>
          </a:p>
          <a:p>
            <a:pPr algn="ctr">
              <a:buNone/>
            </a:pPr>
            <a:r>
              <a:rPr lang="de-DE" sz="1600" dirty="0" smtClean="0"/>
              <a:t>Betriebsversammlungen und der Kommunikation des Betriebsrates“ im PKW-Werk Rastatt.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825856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Regelkommunikation außerhalb des Betriebes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64E3F-1DB7-4472-939D-94F8C2EC2CE3}" type="slidenum">
              <a:rPr lang="de-DE" altLang="de-DE" smtClean="0"/>
              <a:pPr/>
              <a:t>7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187624" y="2711609"/>
            <a:ext cx="671074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 Funktionärssitzungen der Verwaltungsstelle</a:t>
            </a:r>
          </a:p>
          <a:p>
            <a:endParaRPr lang="de-DE" sz="2000" b="1" dirty="0"/>
          </a:p>
          <a:p>
            <a:r>
              <a:rPr lang="de-DE" sz="2000" b="1" dirty="0" smtClean="0"/>
              <a:t> Delegiertenversammlungen in der Verwaltungsstelle</a:t>
            </a:r>
          </a:p>
          <a:p>
            <a:endParaRPr lang="de-DE" sz="2000" b="1" dirty="0"/>
          </a:p>
          <a:p>
            <a:r>
              <a:rPr lang="de-DE" sz="2000" b="1" dirty="0" smtClean="0"/>
              <a:t> Arbeitskreise in der Verwaltungsstelle</a:t>
            </a:r>
          </a:p>
          <a:p>
            <a:endParaRPr lang="de-DE" sz="2000" b="1" dirty="0"/>
          </a:p>
          <a:p>
            <a:endParaRPr lang="de-DE" sz="2000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256536" y="4956612"/>
            <a:ext cx="85729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DE" sz="1600" dirty="0" smtClean="0"/>
              <a:t>Funktionärssitzungen werden von allen Vertrauensleuten aus der Verwaltungsstelle besucht.</a:t>
            </a:r>
          </a:p>
          <a:p>
            <a:pPr>
              <a:buNone/>
            </a:pPr>
            <a:r>
              <a:rPr lang="de-DE" sz="1600" dirty="0" smtClean="0"/>
              <a:t>Delegiertenversammlungen werden von gewählten Vertretern aus den Betrieben der </a:t>
            </a:r>
          </a:p>
          <a:p>
            <a:pPr>
              <a:buNone/>
            </a:pPr>
            <a:r>
              <a:rPr lang="de-DE" sz="1600" dirty="0" smtClean="0"/>
              <a:t>Verwaltungsstelle gebildet.</a:t>
            </a:r>
          </a:p>
          <a:p>
            <a:pPr>
              <a:buNone/>
            </a:pPr>
            <a:r>
              <a:rPr lang="de-DE" sz="1600" dirty="0" smtClean="0"/>
              <a:t>Arbeitskreise werden von interessierten Funktionären gebildet und gestaltet.</a:t>
            </a:r>
          </a:p>
          <a:p>
            <a:pPr>
              <a:buNone/>
            </a:pPr>
            <a:r>
              <a:rPr lang="de-DE" sz="1600" dirty="0" smtClean="0"/>
              <a:t>Beispiel: Arbeitsschutz, Jugend, Frauen, Vertrauensleute etc.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43390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224" y="1412776"/>
            <a:ext cx="7248525" cy="330200"/>
          </a:xfrm>
        </p:spPr>
        <p:txBody>
          <a:bodyPr/>
          <a:lstStyle/>
          <a:p>
            <a:r>
              <a:rPr lang="de-DE" dirty="0" smtClean="0"/>
              <a:t>Daten / Zahlen / Fakten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64E3F-1DB7-4472-939D-94F8C2EC2CE3}" type="slidenum">
              <a:rPr lang="de-DE" altLang="de-DE" smtClean="0"/>
              <a:pPr/>
              <a:t>8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39552" y="1772816"/>
            <a:ext cx="81969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b="1" dirty="0" smtClean="0">
                <a:latin typeface="Calibri" panose="020F0502020204030204" pitchFamily="34" charset="0"/>
              </a:rPr>
              <a:t>Beschäftigte:			männlich		weiblich</a:t>
            </a:r>
          </a:p>
          <a:p>
            <a:pPr>
              <a:buNone/>
            </a:pPr>
            <a:endParaRPr lang="de-DE" sz="18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Gesamt		6474		5808		666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MV		1162		916		246		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MG		5054		4696		358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Azubis		0172		142		30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Prakt./</a:t>
            </a:r>
            <a:r>
              <a:rPr lang="de-DE" sz="1800" dirty="0" err="1" smtClean="0">
                <a:latin typeface="Calibri" panose="020F0502020204030204" pitchFamily="34" charset="0"/>
              </a:rPr>
              <a:t>Diplo</a:t>
            </a:r>
            <a:r>
              <a:rPr lang="de-DE" sz="1800" dirty="0" smtClean="0">
                <a:latin typeface="Calibri" panose="020F0502020204030204" pitchFamily="34" charset="0"/>
              </a:rPr>
              <a:t>.	0086		32		54</a:t>
            </a:r>
          </a:p>
          <a:p>
            <a:pPr>
              <a:buNone/>
            </a:pPr>
            <a:endParaRPr lang="de-DE" sz="18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800" b="1" dirty="0" smtClean="0">
                <a:latin typeface="Calibri" panose="020F0502020204030204" pitchFamily="34" charset="0"/>
              </a:rPr>
              <a:t>IG Metall Mitglieder:</a:t>
            </a:r>
          </a:p>
          <a:p>
            <a:pPr>
              <a:buNone/>
            </a:pPr>
            <a:endParaRPr lang="de-DE" sz="18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Organisationsgrad Beschäftigte gesamt liegt bei </a:t>
            </a:r>
            <a:r>
              <a:rPr lang="de-DE" sz="1800" b="1" dirty="0" smtClean="0">
                <a:latin typeface="Calibri" panose="020F0502020204030204" pitchFamily="34" charset="0"/>
              </a:rPr>
              <a:t>75,1%</a:t>
            </a:r>
            <a:r>
              <a:rPr lang="de-DE" sz="1800" dirty="0" smtClean="0">
                <a:latin typeface="Calibri" panose="020F0502020204030204" pitchFamily="34" charset="0"/>
              </a:rPr>
              <a:t> Stand 30.09.2013</a:t>
            </a:r>
          </a:p>
          <a:p>
            <a:pPr>
              <a:buNone/>
            </a:pPr>
            <a:r>
              <a:rPr lang="de-DE" sz="1800" b="1" dirty="0" smtClean="0">
                <a:latin typeface="Calibri" panose="020F0502020204030204" pitchFamily="34" charset="0"/>
              </a:rPr>
              <a:t>= 4977 Mitglieder</a:t>
            </a:r>
          </a:p>
          <a:p>
            <a:pPr>
              <a:buNone/>
            </a:pPr>
            <a:r>
              <a:rPr lang="de-DE" sz="1800" dirty="0">
                <a:latin typeface="Calibri" panose="020F0502020204030204" pitchFamily="34" charset="0"/>
              </a:rPr>
              <a:t>Verhältnis Arbeiter zu Angestellten liegt bei ca. 65/35</a:t>
            </a:r>
          </a:p>
          <a:p>
            <a:pPr>
              <a:buNone/>
            </a:pPr>
            <a:endParaRPr lang="de-DE" sz="18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Organisationsgrad Auszubildende gesamt liegt bei fast </a:t>
            </a:r>
            <a:r>
              <a:rPr lang="de-DE" sz="1800" b="1" dirty="0" smtClean="0">
                <a:latin typeface="Calibri" panose="020F0502020204030204" pitchFamily="34" charset="0"/>
              </a:rPr>
              <a:t>100%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Nur </a:t>
            </a:r>
            <a:r>
              <a:rPr lang="de-DE" sz="1800" b="1" dirty="0" smtClean="0">
                <a:latin typeface="Calibri" panose="020F0502020204030204" pitchFamily="34" charset="0"/>
              </a:rPr>
              <a:t>2 Auszubildende </a:t>
            </a:r>
            <a:r>
              <a:rPr lang="de-DE" sz="1800" dirty="0" smtClean="0">
                <a:latin typeface="Calibri" panose="020F0502020204030204" pitchFamily="34" charset="0"/>
              </a:rPr>
              <a:t>sind nicht organisiert</a:t>
            </a:r>
          </a:p>
        </p:txBody>
      </p:sp>
    </p:spTree>
    <p:extLst>
      <p:ext uri="{BB962C8B-B14F-4D97-AF65-F5344CB8AC3E}">
        <p14:creationId xmlns:p14="http://schemas.microsoft.com/office/powerpoint/2010/main" val="774329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497C5-FA18-4F83-B328-92B839BF654F}" type="slidenum">
              <a:rPr lang="de-DE" altLang="de-DE" smtClean="0"/>
              <a:pPr/>
              <a:t>9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512168" y="1428552"/>
            <a:ext cx="7248525" cy="330200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</a:defRPr>
            </a:lvl2pPr>
            <a:lvl3pPr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</a:defRPr>
            </a:lvl3pPr>
            <a:lvl4pPr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</a:defRPr>
            </a:lvl4pPr>
            <a:lvl5pPr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</a:defRPr>
            </a:lvl5pPr>
            <a:lvl6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de-DE" kern="0" dirty="0" smtClean="0"/>
              <a:t>Daten / Zahlen / Fakten</a:t>
            </a:r>
            <a:endParaRPr lang="de-DE" kern="0" dirty="0"/>
          </a:p>
        </p:txBody>
      </p:sp>
      <p:sp>
        <p:nvSpPr>
          <p:cNvPr id="4" name="Textfeld 3"/>
          <p:cNvSpPr txBox="1"/>
          <p:nvPr/>
        </p:nvSpPr>
        <p:spPr>
          <a:xfrm>
            <a:off x="555576" y="1988840"/>
            <a:ext cx="81969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b="1" dirty="0" smtClean="0">
                <a:latin typeface="Calibri" panose="020F0502020204030204" pitchFamily="34" charset="0"/>
              </a:rPr>
              <a:t>Vertrauensleute</a:t>
            </a:r>
          </a:p>
          <a:p>
            <a:pPr>
              <a:buNone/>
            </a:pPr>
            <a:endParaRPr lang="de-DE" sz="18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Gesamt		341</a:t>
            </a:r>
          </a:p>
          <a:p>
            <a:pPr>
              <a:buNone/>
            </a:pPr>
            <a:endParaRPr lang="de-DE" sz="18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800" b="1" dirty="0" smtClean="0">
                <a:latin typeface="Calibri" panose="020F0502020204030204" pitchFamily="34" charset="0"/>
              </a:rPr>
              <a:t>Vertrauenskörperleitung</a:t>
            </a:r>
          </a:p>
          <a:p>
            <a:pPr>
              <a:buNone/>
            </a:pPr>
            <a:endParaRPr lang="de-DE" sz="1800" b="1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Gesamt		18</a:t>
            </a:r>
          </a:p>
          <a:p>
            <a:pPr>
              <a:buNone/>
            </a:pPr>
            <a:endParaRPr lang="de-DE" sz="18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800" b="1" dirty="0" smtClean="0">
                <a:latin typeface="Calibri" panose="020F0502020204030204" pitchFamily="34" charset="0"/>
              </a:rPr>
              <a:t>Betriebsrat</a:t>
            </a:r>
          </a:p>
          <a:p>
            <a:pPr>
              <a:buNone/>
            </a:pPr>
            <a:endParaRPr lang="de-DE" sz="1800" b="1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Gesamt		31</a:t>
            </a:r>
          </a:p>
          <a:p>
            <a:pPr>
              <a:buNone/>
            </a:pPr>
            <a:r>
              <a:rPr lang="de-DE" sz="1800" dirty="0" smtClean="0">
                <a:latin typeface="Calibri" panose="020F0502020204030204" pitchFamily="34" charset="0"/>
              </a:rPr>
              <a:t>Davon IGM	31</a:t>
            </a:r>
          </a:p>
        </p:txBody>
      </p:sp>
    </p:spTree>
    <p:extLst>
      <p:ext uri="{BB962C8B-B14F-4D97-AF65-F5344CB8AC3E}">
        <p14:creationId xmlns:p14="http://schemas.microsoft.com/office/powerpoint/2010/main" val="4226179097"/>
      </p:ext>
    </p:extLst>
  </p:cSld>
  <p:clrMapOvr>
    <a:masterClrMapping/>
  </p:clrMapOvr>
</p:sld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Times" charset="0"/>
          <a:buChar char="•"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Times" charset="0"/>
          <a:buChar char="•"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Bildschirmpräsentation (4:3)</PresentationFormat>
  <Paragraphs>152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Leer</vt:lpstr>
      <vt:lpstr>PowerPoint-Präsentation</vt:lpstr>
      <vt:lpstr>Teilnehmer aus Rastatt</vt:lpstr>
      <vt:lpstr>Aufbau des Vertrauenskörpers</vt:lpstr>
      <vt:lpstr>Aufbau des Vertrauenskörpers</vt:lpstr>
      <vt:lpstr>Aufbau des Vertrauenskörpers</vt:lpstr>
      <vt:lpstr>Regelkommunikationen im Betrieb</vt:lpstr>
      <vt:lpstr>Regelkommunikation außerhalb des Betriebes</vt:lpstr>
      <vt:lpstr>Daten / Zahlen / Fakten</vt:lpstr>
      <vt:lpstr>PowerPoint-Präsentation</vt:lpstr>
    </vt:vector>
  </TitlesOfParts>
  <Company>werbeagentur zimmermann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zimmermann</dc:creator>
  <cp:lastModifiedBy>Krause, Uwe (054)</cp:lastModifiedBy>
  <cp:revision>145</cp:revision>
  <cp:lastPrinted>2008-04-11T06:18:06Z</cp:lastPrinted>
  <dcterms:created xsi:type="dcterms:W3CDTF">2001-11-12T07:51:36Z</dcterms:created>
  <dcterms:modified xsi:type="dcterms:W3CDTF">2013-11-05T12:22:35Z</dcterms:modified>
</cp:coreProperties>
</file>