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2.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6"/>
  </p:notesMasterIdLst>
  <p:sldIdLst>
    <p:sldId id="257" r:id="rId2"/>
    <p:sldId id="258" r:id="rId3"/>
    <p:sldId id="259" r:id="rId4"/>
    <p:sldId id="260" r:id="rId5"/>
    <p:sldId id="266" r:id="rId6"/>
    <p:sldId id="261" r:id="rId7"/>
    <p:sldId id="262" r:id="rId8"/>
    <p:sldId id="263" r:id="rId9"/>
    <p:sldId id="271" r:id="rId10"/>
    <p:sldId id="269" r:id="rId11"/>
    <p:sldId id="268" r:id="rId12"/>
    <p:sldId id="272" r:id="rId13"/>
    <p:sldId id="265" r:id="rId14"/>
    <p:sldId id="273" r:id="rId15"/>
  </p:sldIdLst>
  <p:sldSz cx="9144000" cy="6858000" type="screen4x3"/>
  <p:notesSz cx="6858000" cy="9144000"/>
  <p:custDataLst>
    <p:tags r:id="rId17"/>
  </p:custDataLst>
  <p:defaultTextStyle>
    <a:defPPr>
      <a:defRPr lang="en-US"/>
    </a:defPPr>
    <a:lvl1pPr algn="r" rtl="0" fontAlgn="base">
      <a:spcBef>
        <a:spcPct val="0"/>
      </a:spcBef>
      <a:spcAft>
        <a:spcPct val="0"/>
      </a:spcAft>
      <a:defRPr kern="1200">
        <a:solidFill>
          <a:schemeClr val="tx1"/>
        </a:solidFill>
        <a:latin typeface="Arial" charset="0"/>
        <a:ea typeface="+mn-ea"/>
        <a:cs typeface="+mn-cs"/>
      </a:defRPr>
    </a:lvl1pPr>
    <a:lvl2pPr marL="457200" algn="r" rtl="0" fontAlgn="base">
      <a:spcBef>
        <a:spcPct val="0"/>
      </a:spcBef>
      <a:spcAft>
        <a:spcPct val="0"/>
      </a:spcAft>
      <a:defRPr kern="1200">
        <a:solidFill>
          <a:schemeClr val="tx1"/>
        </a:solidFill>
        <a:latin typeface="Arial" charset="0"/>
        <a:ea typeface="+mn-ea"/>
        <a:cs typeface="+mn-cs"/>
      </a:defRPr>
    </a:lvl2pPr>
    <a:lvl3pPr marL="914400" algn="r" rtl="0" fontAlgn="base">
      <a:spcBef>
        <a:spcPct val="0"/>
      </a:spcBef>
      <a:spcAft>
        <a:spcPct val="0"/>
      </a:spcAft>
      <a:defRPr kern="1200">
        <a:solidFill>
          <a:schemeClr val="tx1"/>
        </a:solidFill>
        <a:latin typeface="Arial" charset="0"/>
        <a:ea typeface="+mn-ea"/>
        <a:cs typeface="+mn-cs"/>
      </a:defRPr>
    </a:lvl3pPr>
    <a:lvl4pPr marL="1371600" algn="r" rtl="0" fontAlgn="base">
      <a:spcBef>
        <a:spcPct val="0"/>
      </a:spcBef>
      <a:spcAft>
        <a:spcPct val="0"/>
      </a:spcAft>
      <a:defRPr kern="1200">
        <a:solidFill>
          <a:schemeClr val="tx1"/>
        </a:solidFill>
        <a:latin typeface="Arial" charset="0"/>
        <a:ea typeface="+mn-ea"/>
        <a:cs typeface="+mn-cs"/>
      </a:defRPr>
    </a:lvl4pPr>
    <a:lvl5pPr marL="1828800" algn="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808080"/>
    <a:srgbClr val="B2B2B2"/>
    <a:srgbClr val="DDDDDD"/>
    <a:srgbClr val="EAEAEA"/>
    <a:srgbClr val="111111"/>
    <a:srgbClr val="333333"/>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7" autoAdjust="0"/>
    <p:restoredTop sz="65362" autoAdjust="0"/>
  </p:normalViewPr>
  <p:slideViewPr>
    <p:cSldViewPr>
      <p:cViewPr varScale="1">
        <p:scale>
          <a:sx n="76" d="100"/>
          <a:sy n="76" d="100"/>
        </p:scale>
        <p:origin x="189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drahokoupil\OneDrive%20-%20ETUC\ETUI\Wages%20in%20Eastern%20Europe\wage%20share%20ameco.xml"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drahokoupil\OneDrive%20-%20ETUC\ETUI\Wages%20in%20Eastern%20Europe\wage%20share%20ameco.xml"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jdrahokoupil\Downloads\amecoSerieCurrent.xml"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jdrahokoupil\OneDrive%20-%20ETUC\ETUI\Wages%20in%20Eastern%20Europe\collignon%20source.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oleObject" Target="file:///C:\Users\jdrahokoupil\OneDrive%20-%20ETUC\ETUI\Wages%20in%20Eastern%20Europe\ewcs.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3" Type="http://schemas.openxmlformats.org/officeDocument/2006/relationships/oleObject" Target="file:///C:\Users\jdrahokoupil\OneDrive%20-%20ETUC\ETUI\Wages%20in%20Eastern%20Europe\comparison%20of%20methods.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graph!$K$6</c:f>
              <c:strCache>
                <c:ptCount val="1"/>
                <c:pt idx="0">
                  <c:v>1995</c:v>
                </c:pt>
              </c:strCache>
            </c:strRef>
          </c:tx>
          <c:spPr>
            <a:solidFill>
              <a:schemeClr val="accent1"/>
            </a:solidFill>
            <a:ln>
              <a:noFill/>
            </a:ln>
            <a:effectLst/>
          </c:spPr>
          <c:invertIfNegative val="0"/>
          <c:cat>
            <c:strRef>
              <c:f>graph!$J$7:$J$33</c:f>
              <c:strCache>
                <c:ptCount val="27"/>
                <c:pt idx="0">
                  <c:v>Portugal</c:v>
                </c:pt>
                <c:pt idx="1">
                  <c:v>Iceland</c:v>
                </c:pt>
                <c:pt idx="2">
                  <c:v>UK</c:v>
                </c:pt>
                <c:pt idx="3">
                  <c:v>Denmark</c:v>
                </c:pt>
                <c:pt idx="4">
                  <c:v>Switzerland</c:v>
                </c:pt>
                <c:pt idx="5">
                  <c:v>Sweden</c:v>
                </c:pt>
                <c:pt idx="6">
                  <c:v>Italy</c:v>
                </c:pt>
                <c:pt idx="7">
                  <c:v>France</c:v>
                </c:pt>
                <c:pt idx="8">
                  <c:v>Belgium</c:v>
                </c:pt>
                <c:pt idx="9">
                  <c:v>US</c:v>
                </c:pt>
                <c:pt idx="10">
                  <c:v>Germany</c:v>
                </c:pt>
                <c:pt idx="11">
                  <c:v>Netherlands</c:v>
                </c:pt>
                <c:pt idx="12">
                  <c:v>Austria</c:v>
                </c:pt>
                <c:pt idx="13">
                  <c:v>Finland</c:v>
                </c:pt>
                <c:pt idx="14">
                  <c:v>Hungary</c:v>
                </c:pt>
                <c:pt idx="15">
                  <c:v>Spain</c:v>
                </c:pt>
                <c:pt idx="16">
                  <c:v>Greece</c:v>
                </c:pt>
                <c:pt idx="17">
                  <c:v>Estonia</c:v>
                </c:pt>
                <c:pt idx="18">
                  <c:v>Ireland</c:v>
                </c:pt>
                <c:pt idx="19">
                  <c:v>Luxembourg</c:v>
                </c:pt>
                <c:pt idx="20">
                  <c:v>Poland</c:v>
                </c:pt>
                <c:pt idx="21">
                  <c:v>Japan</c:v>
                </c:pt>
                <c:pt idx="22">
                  <c:v>Czechia</c:v>
                </c:pt>
                <c:pt idx="23">
                  <c:v>Norway</c:v>
                </c:pt>
                <c:pt idx="24">
                  <c:v>Latvia*</c:v>
                </c:pt>
                <c:pt idx="25">
                  <c:v>Slovakia</c:v>
                </c:pt>
                <c:pt idx="26">
                  <c:v>Bulgaria*</c:v>
                </c:pt>
              </c:strCache>
            </c:strRef>
          </c:cat>
          <c:val>
            <c:numRef>
              <c:f>graph!$K$7:$K$33</c:f>
              <c:numCache>
                <c:formatCode>General</c:formatCode>
                <c:ptCount val="27"/>
                <c:pt idx="0">
                  <c:v>67.862142430696395</c:v>
                </c:pt>
                <c:pt idx="1">
                  <c:v>52.062681452620801</c:v>
                </c:pt>
                <c:pt idx="2">
                  <c:v>64.582450961720497</c:v>
                </c:pt>
                <c:pt idx="3">
                  <c:v>62.795567990196901</c:v>
                </c:pt>
                <c:pt idx="4">
                  <c:v>62.771601377607404</c:v>
                </c:pt>
                <c:pt idx="5">
                  <c:v>61.079940262144</c:v>
                </c:pt>
                <c:pt idx="6">
                  <c:v>67.498717714325295</c:v>
                </c:pt>
                <c:pt idx="7">
                  <c:v>65.017843459251395</c:v>
                </c:pt>
                <c:pt idx="8">
                  <c:v>65.896567340622397</c:v>
                </c:pt>
                <c:pt idx="9">
                  <c:v>64.748355260962796</c:v>
                </c:pt>
                <c:pt idx="10">
                  <c:v>66.039532769941005</c:v>
                </c:pt>
                <c:pt idx="11">
                  <c:v>63.085738884119102</c:v>
                </c:pt>
                <c:pt idx="12">
                  <c:v>67.8422733173403</c:v>
                </c:pt>
                <c:pt idx="13">
                  <c:v>61.877636314920601</c:v>
                </c:pt>
                <c:pt idx="14">
                  <c:v>61.781358940583097</c:v>
                </c:pt>
                <c:pt idx="15">
                  <c:v>64.859324305127899</c:v>
                </c:pt>
                <c:pt idx="16">
                  <c:v>58.5729429195001</c:v>
                </c:pt>
                <c:pt idx="17">
                  <c:v>62.229968182995599</c:v>
                </c:pt>
                <c:pt idx="18">
                  <c:v>61.1010988713317</c:v>
                </c:pt>
                <c:pt idx="19">
                  <c:v>53.546321721322798</c:v>
                </c:pt>
                <c:pt idx="20">
                  <c:v>55.9001757354742</c:v>
                </c:pt>
                <c:pt idx="21">
                  <c:v>59.916376453269102</c:v>
                </c:pt>
                <c:pt idx="22">
                  <c:v>47.542481814775698</c:v>
                </c:pt>
                <c:pt idx="23">
                  <c:v>57.404213997175098</c:v>
                </c:pt>
                <c:pt idx="24">
                  <c:v>52.511622040549803</c:v>
                </c:pt>
                <c:pt idx="25">
                  <c:v>44.262742940166902</c:v>
                </c:pt>
                <c:pt idx="26">
                  <c:v>44.610157596523401</c:v>
                </c:pt>
              </c:numCache>
            </c:numRef>
          </c:val>
        </c:ser>
        <c:ser>
          <c:idx val="1"/>
          <c:order val="1"/>
          <c:tx>
            <c:strRef>
              <c:f>graph!$M$6</c:f>
              <c:strCache>
                <c:ptCount val="1"/>
                <c:pt idx="0">
                  <c:v>2005</c:v>
                </c:pt>
              </c:strCache>
            </c:strRef>
          </c:tx>
          <c:spPr>
            <a:solidFill>
              <a:schemeClr val="accent2"/>
            </a:solidFill>
            <a:ln>
              <a:noFill/>
            </a:ln>
            <a:effectLst/>
          </c:spPr>
          <c:invertIfNegative val="0"/>
          <c:dPt>
            <c:idx val="14"/>
            <c:invertIfNegative val="0"/>
            <c:bubble3D val="0"/>
            <c:spPr>
              <a:solidFill>
                <a:srgbClr val="C00000"/>
              </a:solidFill>
              <a:ln>
                <a:noFill/>
              </a:ln>
              <a:effectLst/>
            </c:spPr>
          </c:dPt>
          <c:dPt>
            <c:idx val="17"/>
            <c:invertIfNegative val="0"/>
            <c:bubble3D val="0"/>
            <c:spPr>
              <a:solidFill>
                <a:srgbClr val="C00000"/>
              </a:solidFill>
              <a:ln>
                <a:noFill/>
              </a:ln>
              <a:effectLst/>
            </c:spPr>
          </c:dPt>
          <c:dPt>
            <c:idx val="20"/>
            <c:invertIfNegative val="0"/>
            <c:bubble3D val="0"/>
            <c:spPr>
              <a:solidFill>
                <a:srgbClr val="C00000"/>
              </a:solidFill>
              <a:ln>
                <a:noFill/>
              </a:ln>
              <a:effectLst/>
            </c:spPr>
          </c:dPt>
          <c:dPt>
            <c:idx val="22"/>
            <c:invertIfNegative val="0"/>
            <c:bubble3D val="0"/>
            <c:spPr>
              <a:solidFill>
                <a:srgbClr val="C00000"/>
              </a:solidFill>
              <a:ln>
                <a:noFill/>
              </a:ln>
              <a:effectLst/>
            </c:spPr>
          </c:dPt>
          <c:dPt>
            <c:idx val="24"/>
            <c:invertIfNegative val="0"/>
            <c:bubble3D val="0"/>
            <c:spPr>
              <a:solidFill>
                <a:srgbClr val="C00000"/>
              </a:solidFill>
              <a:ln>
                <a:noFill/>
              </a:ln>
              <a:effectLst/>
            </c:spPr>
          </c:dPt>
          <c:dPt>
            <c:idx val="25"/>
            <c:invertIfNegative val="0"/>
            <c:bubble3D val="0"/>
            <c:spPr>
              <a:solidFill>
                <a:srgbClr val="C00000"/>
              </a:solidFill>
              <a:ln>
                <a:noFill/>
              </a:ln>
              <a:effectLst/>
            </c:spPr>
          </c:dPt>
          <c:dPt>
            <c:idx val="26"/>
            <c:invertIfNegative val="0"/>
            <c:bubble3D val="0"/>
            <c:spPr>
              <a:solidFill>
                <a:srgbClr val="C00000"/>
              </a:solidFill>
              <a:ln>
                <a:noFill/>
              </a:ln>
              <a:effectLst/>
            </c:spPr>
          </c:dPt>
          <c:cat>
            <c:strRef>
              <c:f>graph!$J$7:$J$33</c:f>
              <c:strCache>
                <c:ptCount val="27"/>
                <c:pt idx="0">
                  <c:v>Portugal</c:v>
                </c:pt>
                <c:pt idx="1">
                  <c:v>Iceland</c:v>
                </c:pt>
                <c:pt idx="2">
                  <c:v>UK</c:v>
                </c:pt>
                <c:pt idx="3">
                  <c:v>Denmark</c:v>
                </c:pt>
                <c:pt idx="4">
                  <c:v>Switzerland</c:v>
                </c:pt>
                <c:pt idx="5">
                  <c:v>Sweden</c:v>
                </c:pt>
                <c:pt idx="6">
                  <c:v>Italy</c:v>
                </c:pt>
                <c:pt idx="7">
                  <c:v>France</c:v>
                </c:pt>
                <c:pt idx="8">
                  <c:v>Belgium</c:v>
                </c:pt>
                <c:pt idx="9">
                  <c:v>US</c:v>
                </c:pt>
                <c:pt idx="10">
                  <c:v>Germany</c:v>
                </c:pt>
                <c:pt idx="11">
                  <c:v>Netherlands</c:v>
                </c:pt>
                <c:pt idx="12">
                  <c:v>Austria</c:v>
                </c:pt>
                <c:pt idx="13">
                  <c:v>Finland</c:v>
                </c:pt>
                <c:pt idx="14">
                  <c:v>Hungary</c:v>
                </c:pt>
                <c:pt idx="15">
                  <c:v>Spain</c:v>
                </c:pt>
                <c:pt idx="16">
                  <c:v>Greece</c:v>
                </c:pt>
                <c:pt idx="17">
                  <c:v>Estonia</c:v>
                </c:pt>
                <c:pt idx="18">
                  <c:v>Ireland</c:v>
                </c:pt>
                <c:pt idx="19">
                  <c:v>Luxembourg</c:v>
                </c:pt>
                <c:pt idx="20">
                  <c:v>Poland</c:v>
                </c:pt>
                <c:pt idx="21">
                  <c:v>Japan</c:v>
                </c:pt>
                <c:pt idx="22">
                  <c:v>Czechia</c:v>
                </c:pt>
                <c:pt idx="23">
                  <c:v>Norway</c:v>
                </c:pt>
                <c:pt idx="24">
                  <c:v>Latvia*</c:v>
                </c:pt>
                <c:pt idx="25">
                  <c:v>Slovakia</c:v>
                </c:pt>
                <c:pt idx="26">
                  <c:v>Bulgaria*</c:v>
                </c:pt>
              </c:strCache>
            </c:strRef>
          </c:cat>
          <c:val>
            <c:numRef>
              <c:f>graph!$M$7:$M$33</c:f>
              <c:numCache>
                <c:formatCode>General</c:formatCode>
                <c:ptCount val="27"/>
                <c:pt idx="0">
                  <c:v>70.693965857570305</c:v>
                </c:pt>
                <c:pt idx="1">
                  <c:v>66.009891302743299</c:v>
                </c:pt>
                <c:pt idx="2">
                  <c:v>65.733962164651501</c:v>
                </c:pt>
                <c:pt idx="3">
                  <c:v>64.778560218537905</c:v>
                </c:pt>
                <c:pt idx="4">
                  <c:v>63.8654349969921</c:v>
                </c:pt>
                <c:pt idx="5">
                  <c:v>63.863267924566799</c:v>
                </c:pt>
                <c:pt idx="6">
                  <c:v>63.6814650435686</c:v>
                </c:pt>
                <c:pt idx="7">
                  <c:v>63.599242875511401</c:v>
                </c:pt>
                <c:pt idx="8">
                  <c:v>63.235638884492701</c:v>
                </c:pt>
                <c:pt idx="9">
                  <c:v>63.007035582084001</c:v>
                </c:pt>
                <c:pt idx="10">
                  <c:v>62.3919348457826</c:v>
                </c:pt>
                <c:pt idx="11">
                  <c:v>61.466058635787299</c:v>
                </c:pt>
                <c:pt idx="12">
                  <c:v>61.125251032415001</c:v>
                </c:pt>
                <c:pt idx="13">
                  <c:v>60.232099447236003</c:v>
                </c:pt>
                <c:pt idx="14">
                  <c:v>59.5334156844063</c:v>
                </c:pt>
                <c:pt idx="15">
                  <c:v>59.127011142325799</c:v>
                </c:pt>
                <c:pt idx="16">
                  <c:v>58.059448036251901</c:v>
                </c:pt>
                <c:pt idx="17">
                  <c:v>55.579771440302501</c:v>
                </c:pt>
                <c:pt idx="18">
                  <c:v>53.223744782793403</c:v>
                </c:pt>
                <c:pt idx="19">
                  <c:v>52.777425842984698</c:v>
                </c:pt>
                <c:pt idx="20">
                  <c:v>52.732487327342099</c:v>
                </c:pt>
                <c:pt idx="21">
                  <c:v>52.133114697401403</c:v>
                </c:pt>
                <c:pt idx="22">
                  <c:v>51.934196004824102</c:v>
                </c:pt>
                <c:pt idx="23">
                  <c:v>47.371814178438903</c:v>
                </c:pt>
                <c:pt idx="24">
                  <c:v>46.725482657544198</c:v>
                </c:pt>
                <c:pt idx="25">
                  <c:v>42.760388007792599</c:v>
                </c:pt>
                <c:pt idx="26">
                  <c:v>39.8251307455659</c:v>
                </c:pt>
              </c:numCache>
            </c:numRef>
          </c:val>
        </c:ser>
        <c:dLbls>
          <c:showLegendKey val="0"/>
          <c:showVal val="0"/>
          <c:showCatName val="0"/>
          <c:showSerName val="0"/>
          <c:showPercent val="0"/>
          <c:showBubbleSize val="0"/>
        </c:dLbls>
        <c:gapWidth val="219"/>
        <c:overlap val="-27"/>
        <c:axId val="61850768"/>
        <c:axId val="61851328"/>
      </c:barChart>
      <c:catAx>
        <c:axId val="61850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851328"/>
        <c:crosses val="autoZero"/>
        <c:auto val="1"/>
        <c:lblAlgn val="ctr"/>
        <c:lblOffset val="100"/>
        <c:noMultiLvlLbl val="0"/>
      </c:catAx>
      <c:valAx>
        <c:axId val="61851328"/>
        <c:scaling>
          <c:orientation val="minMax"/>
          <c:min val="2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8507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graph!$N$3</c:f>
              <c:strCache>
                <c:ptCount val="1"/>
                <c:pt idx="0">
                  <c:v>1995</c:v>
                </c:pt>
              </c:strCache>
            </c:strRef>
          </c:tx>
          <c:spPr>
            <a:solidFill>
              <a:schemeClr val="accent1"/>
            </a:solidFill>
            <a:ln>
              <a:noFill/>
            </a:ln>
            <a:effectLst/>
          </c:spPr>
          <c:invertIfNegative val="0"/>
          <c:cat>
            <c:strRef>
              <c:f>(graph!$M$4:$M$17,graph!$M$19:$M$38)</c:f>
              <c:strCache>
                <c:ptCount val="34"/>
                <c:pt idx="0">
                  <c:v>Switzerland</c:v>
                </c:pt>
                <c:pt idx="1">
                  <c:v>Slovenia</c:v>
                </c:pt>
                <c:pt idx="2">
                  <c:v>United States</c:v>
                </c:pt>
                <c:pt idx="3">
                  <c:v>Japan</c:v>
                </c:pt>
                <c:pt idx="4">
                  <c:v>Belgium</c:v>
                </c:pt>
                <c:pt idx="5">
                  <c:v>Bulgaria</c:v>
                </c:pt>
                <c:pt idx="6">
                  <c:v>Iceland</c:v>
                </c:pt>
                <c:pt idx="7">
                  <c:v>Germany</c:v>
                </c:pt>
                <c:pt idx="8">
                  <c:v>Croatia</c:v>
                </c:pt>
                <c:pt idx="9">
                  <c:v>Netherlands</c:v>
                </c:pt>
                <c:pt idx="10">
                  <c:v>France</c:v>
                </c:pt>
                <c:pt idx="11">
                  <c:v>United Kingdom</c:v>
                </c:pt>
                <c:pt idx="12">
                  <c:v>Austria</c:v>
                </c:pt>
                <c:pt idx="13">
                  <c:v>EU15</c:v>
                </c:pt>
                <c:pt idx="14">
                  <c:v>Spain</c:v>
                </c:pt>
                <c:pt idx="15">
                  <c:v>Luxembourg</c:v>
                </c:pt>
                <c:pt idx="16">
                  <c:v>Italy</c:v>
                </c:pt>
                <c:pt idx="17">
                  <c:v>Portugal</c:v>
                </c:pt>
                <c:pt idx="18">
                  <c:v>Finland</c:v>
                </c:pt>
                <c:pt idx="19">
                  <c:v>Cyprus</c:v>
                </c:pt>
                <c:pt idx="20">
                  <c:v>Denmark</c:v>
                </c:pt>
                <c:pt idx="21">
                  <c:v>Estonia</c:v>
                </c:pt>
                <c:pt idx="22">
                  <c:v>Malta</c:v>
                </c:pt>
                <c:pt idx="23">
                  <c:v>Romania</c:v>
                </c:pt>
                <c:pt idx="24">
                  <c:v>Greece</c:v>
                </c:pt>
                <c:pt idx="25">
                  <c:v>Latvia</c:v>
                </c:pt>
                <c:pt idx="26">
                  <c:v>Poland</c:v>
                </c:pt>
                <c:pt idx="27">
                  <c:v>Czechia</c:v>
                </c:pt>
                <c:pt idx="28">
                  <c:v>Norway</c:v>
                </c:pt>
                <c:pt idx="29">
                  <c:v>Ireland</c:v>
                </c:pt>
                <c:pt idx="30">
                  <c:v>Lithuania</c:v>
                </c:pt>
                <c:pt idx="31">
                  <c:v>Sweden</c:v>
                </c:pt>
                <c:pt idx="32">
                  <c:v>Hungary</c:v>
                </c:pt>
                <c:pt idx="33">
                  <c:v>Slovakia</c:v>
                </c:pt>
              </c:strCache>
            </c:strRef>
          </c:cat>
          <c:val>
            <c:numRef>
              <c:f>(graph!$N$4:$N$17,graph!$N$19:$N$38)</c:f>
              <c:numCache>
                <c:formatCode>General</c:formatCode>
                <c:ptCount val="34"/>
                <c:pt idx="0">
                  <c:v>60.570545592115785</c:v>
                </c:pt>
                <c:pt idx="1">
                  <c:v>60.388932268260753</c:v>
                </c:pt>
                <c:pt idx="2">
                  <c:v>52.771067751127006</c:v>
                </c:pt>
                <c:pt idx="3">
                  <c:v>61.406720646347814</c:v>
                </c:pt>
                <c:pt idx="4">
                  <c:v>51.079413037199707</c:v>
                </c:pt>
                <c:pt idx="5">
                  <c:v>41.942359129871235</c:v>
                </c:pt>
                <c:pt idx="6">
                  <c:v>0</c:v>
                </c:pt>
                <c:pt idx="7">
                  <c:v>49.606611965222555</c:v>
                </c:pt>
                <c:pt idx="8">
                  <c:v>0</c:v>
                </c:pt>
                <c:pt idx="9">
                  <c:v>50.79237230784738</c:v>
                </c:pt>
                <c:pt idx="10">
                  <c:v>44.053569059391215</c:v>
                </c:pt>
                <c:pt idx="11">
                  <c:v>46.756114600366203</c:v>
                </c:pt>
                <c:pt idx="12">
                  <c:v>49.416081059684664</c:v>
                </c:pt>
                <c:pt idx="13">
                  <c:v>46.946035106068251</c:v>
                </c:pt>
                <c:pt idx="14">
                  <c:v>51.215096605831533</c:v>
                </c:pt>
                <c:pt idx="15">
                  <c:v>41.147454439102596</c:v>
                </c:pt>
                <c:pt idx="16">
                  <c:v>43.57473382747429</c:v>
                </c:pt>
                <c:pt idx="17">
                  <c:v>50.255192268209591</c:v>
                </c:pt>
                <c:pt idx="18">
                  <c:v>43.585191835975849</c:v>
                </c:pt>
                <c:pt idx="19">
                  <c:v>46.93106445150412</c:v>
                </c:pt>
                <c:pt idx="20">
                  <c:v>40.534890941609142</c:v>
                </c:pt>
                <c:pt idx="21">
                  <c:v>40.587766691480766</c:v>
                </c:pt>
                <c:pt idx="22">
                  <c:v>44.03133471939514</c:v>
                </c:pt>
                <c:pt idx="23">
                  <c:v>59.273727607861524</c:v>
                </c:pt>
                <c:pt idx="24">
                  <c:v>38.034714258202314</c:v>
                </c:pt>
                <c:pt idx="25">
                  <c:v>32.470426584961537</c:v>
                </c:pt>
                <c:pt idx="26">
                  <c:v>46.847861798496666</c:v>
                </c:pt>
                <c:pt idx="27">
                  <c:v>30.719468887529398</c:v>
                </c:pt>
                <c:pt idx="28">
                  <c:v>37.119595822380731</c:v>
                </c:pt>
                <c:pt idx="29">
                  <c:v>45.238047608729119</c:v>
                </c:pt>
                <c:pt idx="30">
                  <c:v>28.934167169570852</c:v>
                </c:pt>
                <c:pt idx="31">
                  <c:v>29.203002672301935</c:v>
                </c:pt>
                <c:pt idx="32">
                  <c:v>39.941351972223629</c:v>
                </c:pt>
                <c:pt idx="33">
                  <c:v>27.910839752965689</c:v>
                </c:pt>
              </c:numCache>
            </c:numRef>
          </c:val>
        </c:ser>
        <c:ser>
          <c:idx val="1"/>
          <c:order val="1"/>
          <c:tx>
            <c:strRef>
              <c:f>graph!$O$3</c:f>
              <c:strCache>
                <c:ptCount val="1"/>
                <c:pt idx="0">
                  <c:v>2014</c:v>
                </c:pt>
              </c:strCache>
            </c:strRef>
          </c:tx>
          <c:spPr>
            <a:solidFill>
              <a:schemeClr val="accent2"/>
            </a:solidFill>
            <a:ln>
              <a:noFill/>
            </a:ln>
            <a:effectLst/>
          </c:spPr>
          <c:invertIfNegative val="0"/>
          <c:dPt>
            <c:idx val="1"/>
            <c:invertIfNegative val="0"/>
            <c:bubble3D val="0"/>
            <c:spPr>
              <a:solidFill>
                <a:srgbClr val="C00000"/>
              </a:solidFill>
              <a:ln>
                <a:noFill/>
              </a:ln>
              <a:effectLst/>
            </c:spPr>
          </c:dPt>
          <c:dPt>
            <c:idx val="5"/>
            <c:invertIfNegative val="0"/>
            <c:bubble3D val="0"/>
            <c:spPr>
              <a:solidFill>
                <a:srgbClr val="C00000"/>
              </a:solidFill>
              <a:ln>
                <a:noFill/>
              </a:ln>
              <a:effectLst/>
            </c:spPr>
          </c:dPt>
          <c:dPt>
            <c:idx val="8"/>
            <c:invertIfNegative val="0"/>
            <c:bubble3D val="0"/>
            <c:spPr>
              <a:solidFill>
                <a:srgbClr val="C00000"/>
              </a:solidFill>
              <a:ln>
                <a:noFill/>
              </a:ln>
              <a:effectLst/>
            </c:spPr>
          </c:dPt>
          <c:dPt>
            <c:idx val="13"/>
            <c:invertIfNegative val="0"/>
            <c:bubble3D val="0"/>
            <c:spPr>
              <a:solidFill>
                <a:srgbClr val="0070C0"/>
              </a:solidFill>
              <a:ln>
                <a:noFill/>
              </a:ln>
              <a:effectLst/>
            </c:spPr>
          </c:dPt>
          <c:dPt>
            <c:idx val="21"/>
            <c:invertIfNegative val="0"/>
            <c:bubble3D val="0"/>
            <c:spPr>
              <a:solidFill>
                <a:srgbClr val="C00000"/>
              </a:solidFill>
              <a:ln>
                <a:noFill/>
              </a:ln>
              <a:effectLst/>
            </c:spPr>
          </c:dPt>
          <c:dPt>
            <c:idx val="23"/>
            <c:invertIfNegative val="0"/>
            <c:bubble3D val="0"/>
            <c:spPr>
              <a:solidFill>
                <a:srgbClr val="C00000"/>
              </a:solidFill>
              <a:ln>
                <a:noFill/>
              </a:ln>
              <a:effectLst/>
            </c:spPr>
          </c:dPt>
          <c:dPt>
            <c:idx val="25"/>
            <c:invertIfNegative val="0"/>
            <c:bubble3D val="0"/>
            <c:spPr>
              <a:solidFill>
                <a:srgbClr val="C00000"/>
              </a:solidFill>
              <a:ln>
                <a:noFill/>
              </a:ln>
              <a:effectLst/>
            </c:spPr>
          </c:dPt>
          <c:dPt>
            <c:idx val="26"/>
            <c:invertIfNegative val="0"/>
            <c:bubble3D val="0"/>
            <c:spPr>
              <a:solidFill>
                <a:srgbClr val="C00000"/>
              </a:solidFill>
              <a:ln>
                <a:noFill/>
              </a:ln>
              <a:effectLst/>
            </c:spPr>
          </c:dPt>
          <c:dPt>
            <c:idx val="27"/>
            <c:invertIfNegative val="0"/>
            <c:bubble3D val="0"/>
            <c:spPr>
              <a:solidFill>
                <a:srgbClr val="C00000"/>
              </a:solidFill>
              <a:ln>
                <a:noFill/>
              </a:ln>
              <a:effectLst/>
            </c:spPr>
          </c:dPt>
          <c:dPt>
            <c:idx val="32"/>
            <c:invertIfNegative val="0"/>
            <c:bubble3D val="0"/>
            <c:spPr>
              <a:solidFill>
                <a:srgbClr val="C00000"/>
              </a:solidFill>
              <a:ln>
                <a:noFill/>
              </a:ln>
              <a:effectLst/>
            </c:spPr>
          </c:dPt>
          <c:dPt>
            <c:idx val="33"/>
            <c:invertIfNegative val="0"/>
            <c:bubble3D val="0"/>
            <c:spPr>
              <a:solidFill>
                <a:srgbClr val="C00000"/>
              </a:solidFill>
              <a:ln>
                <a:noFill/>
              </a:ln>
              <a:effectLst/>
            </c:spPr>
          </c:dPt>
          <c:cat>
            <c:strRef>
              <c:f>(graph!$M$4:$M$17,graph!$M$19:$M$38)</c:f>
              <c:strCache>
                <c:ptCount val="34"/>
                <c:pt idx="0">
                  <c:v>Switzerland</c:v>
                </c:pt>
                <c:pt idx="1">
                  <c:v>Slovenia</c:v>
                </c:pt>
                <c:pt idx="2">
                  <c:v>United States</c:v>
                </c:pt>
                <c:pt idx="3">
                  <c:v>Japan</c:v>
                </c:pt>
                <c:pt idx="4">
                  <c:v>Belgium</c:v>
                </c:pt>
                <c:pt idx="5">
                  <c:v>Bulgaria</c:v>
                </c:pt>
                <c:pt idx="6">
                  <c:v>Iceland</c:v>
                </c:pt>
                <c:pt idx="7">
                  <c:v>Germany</c:v>
                </c:pt>
                <c:pt idx="8">
                  <c:v>Croatia</c:v>
                </c:pt>
                <c:pt idx="9">
                  <c:v>Netherlands</c:v>
                </c:pt>
                <c:pt idx="10">
                  <c:v>France</c:v>
                </c:pt>
                <c:pt idx="11">
                  <c:v>United Kingdom</c:v>
                </c:pt>
                <c:pt idx="12">
                  <c:v>Austria</c:v>
                </c:pt>
                <c:pt idx="13">
                  <c:v>EU15</c:v>
                </c:pt>
                <c:pt idx="14">
                  <c:v>Spain</c:v>
                </c:pt>
                <c:pt idx="15">
                  <c:v>Luxembourg</c:v>
                </c:pt>
                <c:pt idx="16">
                  <c:v>Italy</c:v>
                </c:pt>
                <c:pt idx="17">
                  <c:v>Portugal</c:v>
                </c:pt>
                <c:pt idx="18">
                  <c:v>Finland</c:v>
                </c:pt>
                <c:pt idx="19">
                  <c:v>Cyprus</c:v>
                </c:pt>
                <c:pt idx="20">
                  <c:v>Denmark</c:v>
                </c:pt>
                <c:pt idx="21">
                  <c:v>Estonia</c:v>
                </c:pt>
                <c:pt idx="22">
                  <c:v>Malta</c:v>
                </c:pt>
                <c:pt idx="23">
                  <c:v>Romania</c:v>
                </c:pt>
                <c:pt idx="24">
                  <c:v>Greece</c:v>
                </c:pt>
                <c:pt idx="25">
                  <c:v>Latvia</c:v>
                </c:pt>
                <c:pt idx="26">
                  <c:v>Poland</c:v>
                </c:pt>
                <c:pt idx="27">
                  <c:v>Czechia</c:v>
                </c:pt>
                <c:pt idx="28">
                  <c:v>Norway</c:v>
                </c:pt>
                <c:pt idx="29">
                  <c:v>Ireland</c:v>
                </c:pt>
                <c:pt idx="30">
                  <c:v>Lithuania</c:v>
                </c:pt>
                <c:pt idx="31">
                  <c:v>Sweden</c:v>
                </c:pt>
                <c:pt idx="32">
                  <c:v>Hungary</c:v>
                </c:pt>
                <c:pt idx="33">
                  <c:v>Slovakia</c:v>
                </c:pt>
              </c:strCache>
            </c:strRef>
          </c:cat>
          <c:val>
            <c:numRef>
              <c:f>(graph!$O$4:$O$17,graph!$O$19:$O$38)</c:f>
              <c:numCache>
                <c:formatCode>General</c:formatCode>
                <c:ptCount val="34"/>
                <c:pt idx="0">
                  <c:v>61.837530095460068</c:v>
                </c:pt>
                <c:pt idx="1">
                  <c:v>52.323723037097366</c:v>
                </c:pt>
                <c:pt idx="2">
                  <c:v>49.519053447329341</c:v>
                </c:pt>
                <c:pt idx="3">
                  <c:v>49.224170769954476</c:v>
                </c:pt>
                <c:pt idx="4">
                  <c:v>48.740760548875315</c:v>
                </c:pt>
                <c:pt idx="5">
                  <c:v>47.537371425670536</c:v>
                </c:pt>
                <c:pt idx="6">
                  <c:v>47.344544721111831</c:v>
                </c:pt>
                <c:pt idx="7">
                  <c:v>46.306930308112484</c:v>
                </c:pt>
                <c:pt idx="8">
                  <c:v>45.925078230005766</c:v>
                </c:pt>
                <c:pt idx="9">
                  <c:v>45.825183765030133</c:v>
                </c:pt>
                <c:pt idx="10">
                  <c:v>45.586421590151723</c:v>
                </c:pt>
                <c:pt idx="11">
                  <c:v>45.198299310516383</c:v>
                </c:pt>
                <c:pt idx="12">
                  <c:v>44.634288958334878</c:v>
                </c:pt>
                <c:pt idx="13">
                  <c:v>44.486663649251177</c:v>
                </c:pt>
                <c:pt idx="14">
                  <c:v>43.693515321521673</c:v>
                </c:pt>
                <c:pt idx="15">
                  <c:v>42.572677093204</c:v>
                </c:pt>
                <c:pt idx="16">
                  <c:v>42.087574176979878</c:v>
                </c:pt>
                <c:pt idx="17">
                  <c:v>42.000610196410548</c:v>
                </c:pt>
                <c:pt idx="18">
                  <c:v>41.78789495059614</c:v>
                </c:pt>
                <c:pt idx="19">
                  <c:v>40.986508671808679</c:v>
                </c:pt>
                <c:pt idx="20">
                  <c:v>40.51927433965745</c:v>
                </c:pt>
                <c:pt idx="21">
                  <c:v>39.243182745310726</c:v>
                </c:pt>
                <c:pt idx="22">
                  <c:v>38.287407288457821</c:v>
                </c:pt>
                <c:pt idx="23">
                  <c:v>38.016954885069673</c:v>
                </c:pt>
                <c:pt idx="24">
                  <c:v>36.624730893525722</c:v>
                </c:pt>
                <c:pt idx="25">
                  <c:v>36.150100717138322</c:v>
                </c:pt>
                <c:pt idx="26">
                  <c:v>35.785219472232974</c:v>
                </c:pt>
                <c:pt idx="27">
                  <c:v>34.385832009499765</c:v>
                </c:pt>
                <c:pt idx="28">
                  <c:v>34.326379108289863</c:v>
                </c:pt>
                <c:pt idx="29">
                  <c:v>34.046302022676898</c:v>
                </c:pt>
                <c:pt idx="30">
                  <c:v>34.041547481239355</c:v>
                </c:pt>
                <c:pt idx="31">
                  <c:v>32.796774547270736</c:v>
                </c:pt>
                <c:pt idx="32">
                  <c:v>32.368313565536944</c:v>
                </c:pt>
                <c:pt idx="33">
                  <c:v>31.096777302560813</c:v>
                </c:pt>
              </c:numCache>
            </c:numRef>
          </c:val>
        </c:ser>
        <c:dLbls>
          <c:showLegendKey val="0"/>
          <c:showVal val="0"/>
          <c:showCatName val="0"/>
          <c:showSerName val="0"/>
          <c:showPercent val="0"/>
          <c:showBubbleSize val="0"/>
        </c:dLbls>
        <c:gapWidth val="219"/>
        <c:overlap val="-27"/>
        <c:axId val="159487104"/>
        <c:axId val="159487664"/>
      </c:barChart>
      <c:catAx>
        <c:axId val="15948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487664"/>
        <c:crosses val="autoZero"/>
        <c:auto val="1"/>
        <c:lblAlgn val="ctr"/>
        <c:lblOffset val="100"/>
        <c:noMultiLvlLbl val="0"/>
      </c:catAx>
      <c:valAx>
        <c:axId val="159487664"/>
        <c:scaling>
          <c:orientation val="minMax"/>
          <c:min val="2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4871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graph!$B$4</c:f>
              <c:strCache>
                <c:ptCount val="1"/>
                <c:pt idx="0">
                  <c:v>1995</c:v>
                </c:pt>
              </c:strCache>
            </c:strRef>
          </c:tx>
          <c:spPr>
            <a:solidFill>
              <a:schemeClr val="accent1"/>
            </a:solidFill>
            <a:ln>
              <a:noFill/>
            </a:ln>
            <a:effectLst/>
          </c:spPr>
          <c:invertIfNegative val="0"/>
          <c:cat>
            <c:strRef>
              <c:f>graph!$A$5:$A$36</c:f>
              <c:strCache>
                <c:ptCount val="32"/>
                <c:pt idx="0">
                  <c:v>Luxembourg</c:v>
                </c:pt>
                <c:pt idx="1">
                  <c:v>Croatia</c:v>
                </c:pt>
                <c:pt idx="2">
                  <c:v>Norway</c:v>
                </c:pt>
                <c:pt idx="3">
                  <c:v>Italy</c:v>
                </c:pt>
                <c:pt idx="4">
                  <c:v>UK</c:v>
                </c:pt>
                <c:pt idx="5">
                  <c:v>France</c:v>
                </c:pt>
                <c:pt idx="6">
                  <c:v>Belgium</c:v>
                </c:pt>
                <c:pt idx="7">
                  <c:v>Cyprus</c:v>
                </c:pt>
                <c:pt idx="8">
                  <c:v>Germany</c:v>
                </c:pt>
                <c:pt idx="9">
                  <c:v>Estonia</c:v>
                </c:pt>
                <c:pt idx="10">
                  <c:v>EU15</c:v>
                </c:pt>
                <c:pt idx="11">
                  <c:v>Slovenia</c:v>
                </c:pt>
                <c:pt idx="12">
                  <c:v>Finland</c:v>
                </c:pt>
                <c:pt idx="13">
                  <c:v>Malta</c:v>
                </c:pt>
                <c:pt idx="14">
                  <c:v>Spain</c:v>
                </c:pt>
                <c:pt idx="15">
                  <c:v>Portugal</c:v>
                </c:pt>
                <c:pt idx="16">
                  <c:v>Denmark</c:v>
                </c:pt>
                <c:pt idx="17">
                  <c:v>Netherlands</c:v>
                </c:pt>
                <c:pt idx="18">
                  <c:v>Japan*</c:v>
                </c:pt>
                <c:pt idx="19">
                  <c:v>Macedonia FYR*</c:v>
                </c:pt>
                <c:pt idx="20">
                  <c:v>Austria</c:v>
                </c:pt>
                <c:pt idx="21">
                  <c:v>Latvia</c:v>
                </c:pt>
                <c:pt idx="22">
                  <c:v>Slovakia</c:v>
                </c:pt>
                <c:pt idx="23">
                  <c:v>Czechia</c:v>
                </c:pt>
                <c:pt idx="24">
                  <c:v>US**</c:v>
                </c:pt>
                <c:pt idx="25">
                  <c:v>Poland</c:v>
                </c:pt>
                <c:pt idx="26">
                  <c:v>Greece</c:v>
                </c:pt>
                <c:pt idx="27">
                  <c:v>Sweden</c:v>
                </c:pt>
                <c:pt idx="28">
                  <c:v>Hungary</c:v>
                </c:pt>
                <c:pt idx="29">
                  <c:v>Lithuania</c:v>
                </c:pt>
                <c:pt idx="30">
                  <c:v>Romania*</c:v>
                </c:pt>
                <c:pt idx="31">
                  <c:v>Ireland</c:v>
                </c:pt>
              </c:strCache>
            </c:strRef>
          </c:cat>
          <c:val>
            <c:numRef>
              <c:f>graph!$B$5:$B$36</c:f>
              <c:numCache>
                <c:formatCode>0</c:formatCode>
                <c:ptCount val="32"/>
                <c:pt idx="0">
                  <c:v>64.019596500000006</c:v>
                </c:pt>
                <c:pt idx="1">
                  <c:v>0</c:v>
                </c:pt>
                <c:pt idx="2">
                  <c:v>68.716890800000002</c:v>
                </c:pt>
                <c:pt idx="3">
                  <c:v>60.535330299999998</c:v>
                </c:pt>
                <c:pt idx="4">
                  <c:v>62.977684799999999</c:v>
                </c:pt>
                <c:pt idx="5">
                  <c:v>64.370482600000003</c:v>
                </c:pt>
                <c:pt idx="6">
                  <c:v>66.059116799999998</c:v>
                </c:pt>
                <c:pt idx="7">
                  <c:v>47.667287999999999</c:v>
                </c:pt>
                <c:pt idx="8">
                  <c:v>72.127997100000002</c:v>
                </c:pt>
                <c:pt idx="9">
                  <c:v>65.585515099999995</c:v>
                </c:pt>
                <c:pt idx="10">
                  <c:v>65.902085499999998</c:v>
                </c:pt>
                <c:pt idx="11">
                  <c:v>80.499936300000002</c:v>
                </c:pt>
                <c:pt idx="12">
                  <c:v>54.187442400000002</c:v>
                </c:pt>
                <c:pt idx="13">
                  <c:v>59.848004600000003</c:v>
                </c:pt>
                <c:pt idx="14">
                  <c:v>68.292941900000002</c:v>
                </c:pt>
                <c:pt idx="15">
                  <c:v>65.681492599999999</c:v>
                </c:pt>
                <c:pt idx="16">
                  <c:v>65.874077200000002</c:v>
                </c:pt>
                <c:pt idx="17">
                  <c:v>58.910853299999999</c:v>
                </c:pt>
                <c:pt idx="18">
                  <c:v>62.824307500000003</c:v>
                </c:pt>
                <c:pt idx="19">
                  <c:v>0</c:v>
                </c:pt>
                <c:pt idx="20">
                  <c:v>64.3030294</c:v>
                </c:pt>
                <c:pt idx="21">
                  <c:v>51.074460899999998</c:v>
                </c:pt>
                <c:pt idx="22">
                  <c:v>47.410302299999998</c:v>
                </c:pt>
                <c:pt idx="23">
                  <c:v>51.652744900000002</c:v>
                </c:pt>
                <c:pt idx="24">
                  <c:v>64.418259399999997</c:v>
                </c:pt>
                <c:pt idx="25">
                  <c:v>58.435736900000002</c:v>
                </c:pt>
                <c:pt idx="26">
                  <c:v>62.778368100000002</c:v>
                </c:pt>
                <c:pt idx="27">
                  <c:v>46.445531799999998</c:v>
                </c:pt>
                <c:pt idx="28">
                  <c:v>60.087165800000001</c:v>
                </c:pt>
                <c:pt idx="29">
                  <c:v>53.843420299999998</c:v>
                </c:pt>
                <c:pt idx="30">
                  <c:v>55.694373300000002</c:v>
                </c:pt>
                <c:pt idx="31">
                  <c:v>50.607448099999999</c:v>
                </c:pt>
              </c:numCache>
            </c:numRef>
          </c:val>
        </c:ser>
        <c:ser>
          <c:idx val="1"/>
          <c:order val="1"/>
          <c:tx>
            <c:strRef>
              <c:f>graph!$C$4</c:f>
              <c:strCache>
                <c:ptCount val="1"/>
                <c:pt idx="0">
                  <c:v>2014</c:v>
                </c:pt>
              </c:strCache>
            </c:strRef>
          </c:tx>
          <c:spPr>
            <a:solidFill>
              <a:schemeClr val="accent2"/>
            </a:solidFill>
            <a:ln>
              <a:noFill/>
            </a:ln>
            <a:effectLst/>
          </c:spPr>
          <c:invertIfNegative val="0"/>
          <c:dPt>
            <c:idx val="1"/>
            <c:invertIfNegative val="0"/>
            <c:bubble3D val="0"/>
            <c:spPr>
              <a:solidFill>
                <a:srgbClr val="C00000"/>
              </a:solidFill>
              <a:ln>
                <a:noFill/>
              </a:ln>
              <a:effectLst/>
            </c:spPr>
          </c:dPt>
          <c:dPt>
            <c:idx val="9"/>
            <c:invertIfNegative val="0"/>
            <c:bubble3D val="0"/>
            <c:spPr>
              <a:solidFill>
                <a:srgbClr val="C00000"/>
              </a:solidFill>
              <a:ln>
                <a:noFill/>
              </a:ln>
              <a:effectLst/>
            </c:spPr>
          </c:dPt>
          <c:dPt>
            <c:idx val="10"/>
            <c:invertIfNegative val="0"/>
            <c:bubble3D val="0"/>
            <c:spPr>
              <a:solidFill>
                <a:srgbClr val="0070C0"/>
              </a:solidFill>
              <a:ln>
                <a:noFill/>
              </a:ln>
              <a:effectLst/>
            </c:spPr>
          </c:dPt>
          <c:dPt>
            <c:idx val="11"/>
            <c:invertIfNegative val="0"/>
            <c:bubble3D val="0"/>
            <c:spPr>
              <a:solidFill>
                <a:srgbClr val="C00000"/>
              </a:solidFill>
              <a:ln>
                <a:noFill/>
              </a:ln>
              <a:effectLst/>
            </c:spPr>
          </c:dPt>
          <c:dPt>
            <c:idx val="21"/>
            <c:invertIfNegative val="0"/>
            <c:bubble3D val="0"/>
            <c:spPr>
              <a:solidFill>
                <a:srgbClr val="C00000"/>
              </a:solidFill>
              <a:ln>
                <a:noFill/>
              </a:ln>
              <a:effectLst/>
            </c:spPr>
          </c:dPt>
          <c:dPt>
            <c:idx val="22"/>
            <c:invertIfNegative val="0"/>
            <c:bubble3D val="0"/>
            <c:spPr>
              <a:solidFill>
                <a:srgbClr val="C00000"/>
              </a:solidFill>
              <a:ln>
                <a:noFill/>
              </a:ln>
              <a:effectLst/>
            </c:spPr>
          </c:dPt>
          <c:dPt>
            <c:idx val="23"/>
            <c:invertIfNegative val="0"/>
            <c:bubble3D val="0"/>
            <c:spPr>
              <a:solidFill>
                <a:srgbClr val="C00000"/>
              </a:solidFill>
              <a:ln>
                <a:noFill/>
              </a:ln>
              <a:effectLst/>
            </c:spPr>
          </c:dPt>
          <c:dPt>
            <c:idx val="25"/>
            <c:invertIfNegative val="0"/>
            <c:bubble3D val="0"/>
            <c:spPr>
              <a:solidFill>
                <a:srgbClr val="C00000"/>
              </a:solidFill>
              <a:ln>
                <a:noFill/>
              </a:ln>
              <a:effectLst/>
            </c:spPr>
          </c:dPt>
          <c:dPt>
            <c:idx val="28"/>
            <c:invertIfNegative val="0"/>
            <c:bubble3D val="0"/>
            <c:spPr>
              <a:solidFill>
                <a:srgbClr val="C00000"/>
              </a:solidFill>
              <a:ln>
                <a:noFill/>
              </a:ln>
              <a:effectLst/>
            </c:spPr>
          </c:dPt>
          <c:dPt>
            <c:idx val="29"/>
            <c:invertIfNegative val="0"/>
            <c:bubble3D val="0"/>
            <c:spPr>
              <a:solidFill>
                <a:srgbClr val="C00000"/>
              </a:solidFill>
              <a:ln>
                <a:noFill/>
              </a:ln>
              <a:effectLst/>
            </c:spPr>
          </c:dPt>
          <c:dPt>
            <c:idx val="30"/>
            <c:invertIfNegative val="0"/>
            <c:bubble3D val="0"/>
            <c:spPr>
              <a:solidFill>
                <a:srgbClr val="C00000"/>
              </a:solidFill>
              <a:ln>
                <a:noFill/>
              </a:ln>
              <a:effectLst/>
            </c:spPr>
          </c:dPt>
          <c:cat>
            <c:strRef>
              <c:f>graph!$A$5:$A$36</c:f>
              <c:strCache>
                <c:ptCount val="32"/>
                <c:pt idx="0">
                  <c:v>Luxembourg</c:v>
                </c:pt>
                <c:pt idx="1">
                  <c:v>Croatia</c:v>
                </c:pt>
                <c:pt idx="2">
                  <c:v>Norway</c:v>
                </c:pt>
                <c:pt idx="3">
                  <c:v>Italy</c:v>
                </c:pt>
                <c:pt idx="4">
                  <c:v>UK</c:v>
                </c:pt>
                <c:pt idx="5">
                  <c:v>France</c:v>
                </c:pt>
                <c:pt idx="6">
                  <c:v>Belgium</c:v>
                </c:pt>
                <c:pt idx="7">
                  <c:v>Cyprus</c:v>
                </c:pt>
                <c:pt idx="8">
                  <c:v>Germany</c:v>
                </c:pt>
                <c:pt idx="9">
                  <c:v>Estonia</c:v>
                </c:pt>
                <c:pt idx="10">
                  <c:v>EU15</c:v>
                </c:pt>
                <c:pt idx="11">
                  <c:v>Slovenia</c:v>
                </c:pt>
                <c:pt idx="12">
                  <c:v>Finland</c:v>
                </c:pt>
                <c:pt idx="13">
                  <c:v>Malta</c:v>
                </c:pt>
                <c:pt idx="14">
                  <c:v>Spain</c:v>
                </c:pt>
                <c:pt idx="15">
                  <c:v>Portugal</c:v>
                </c:pt>
                <c:pt idx="16">
                  <c:v>Denmark</c:v>
                </c:pt>
                <c:pt idx="17">
                  <c:v>Netherlands</c:v>
                </c:pt>
                <c:pt idx="18">
                  <c:v>Japan*</c:v>
                </c:pt>
                <c:pt idx="19">
                  <c:v>Macedonia FYR*</c:v>
                </c:pt>
                <c:pt idx="20">
                  <c:v>Austria</c:v>
                </c:pt>
                <c:pt idx="21">
                  <c:v>Latvia</c:v>
                </c:pt>
                <c:pt idx="22">
                  <c:v>Slovakia</c:v>
                </c:pt>
                <c:pt idx="23">
                  <c:v>Czechia</c:v>
                </c:pt>
                <c:pt idx="24">
                  <c:v>US**</c:v>
                </c:pt>
                <c:pt idx="25">
                  <c:v>Poland</c:v>
                </c:pt>
                <c:pt idx="26">
                  <c:v>Greece</c:v>
                </c:pt>
                <c:pt idx="27">
                  <c:v>Sweden</c:v>
                </c:pt>
                <c:pt idx="28">
                  <c:v>Hungary</c:v>
                </c:pt>
                <c:pt idx="29">
                  <c:v>Lithuania</c:v>
                </c:pt>
                <c:pt idx="30">
                  <c:v>Romania*</c:v>
                </c:pt>
                <c:pt idx="31">
                  <c:v>Ireland</c:v>
                </c:pt>
              </c:strCache>
            </c:strRef>
          </c:cat>
          <c:val>
            <c:numRef>
              <c:f>graph!$C$5:$C$36</c:f>
              <c:numCache>
                <c:formatCode>0.0</c:formatCode>
                <c:ptCount val="32"/>
                <c:pt idx="0">
                  <c:v>84.349819400000001</c:v>
                </c:pt>
                <c:pt idx="1">
                  <c:v>71.359164899999996</c:v>
                </c:pt>
                <c:pt idx="2">
                  <c:v>69.439106499999994</c:v>
                </c:pt>
                <c:pt idx="3">
                  <c:v>69.145400499999994</c:v>
                </c:pt>
                <c:pt idx="4">
                  <c:v>68.272675699999994</c:v>
                </c:pt>
                <c:pt idx="5">
                  <c:v>66.777475999999993</c:v>
                </c:pt>
                <c:pt idx="6">
                  <c:v>66.595600000000005</c:v>
                </c:pt>
                <c:pt idx="7">
                  <c:v>66.068415900000005</c:v>
                </c:pt>
                <c:pt idx="8">
                  <c:v>65.197244400000002</c:v>
                </c:pt>
                <c:pt idx="9">
                  <c:v>64.203119099999995</c:v>
                </c:pt>
                <c:pt idx="10">
                  <c:v>64.032980899999998</c:v>
                </c:pt>
                <c:pt idx="11">
                  <c:v>62.594188000000003</c:v>
                </c:pt>
                <c:pt idx="12">
                  <c:v>60.4852299</c:v>
                </c:pt>
                <c:pt idx="13">
                  <c:v>60.3305784</c:v>
                </c:pt>
                <c:pt idx="14">
                  <c:v>60.112310200000003</c:v>
                </c:pt>
                <c:pt idx="15">
                  <c:v>59.197919599999999</c:v>
                </c:pt>
                <c:pt idx="16">
                  <c:v>58.719697799999999</c:v>
                </c:pt>
                <c:pt idx="17">
                  <c:v>57.954793600000002</c:v>
                </c:pt>
                <c:pt idx="18">
                  <c:v>57.9271265</c:v>
                </c:pt>
                <c:pt idx="19">
                  <c:v>57.806323300000003</c:v>
                </c:pt>
                <c:pt idx="20">
                  <c:v>57.368192100000002</c:v>
                </c:pt>
                <c:pt idx="21">
                  <c:v>52.4032269</c:v>
                </c:pt>
                <c:pt idx="22">
                  <c:v>51.7349459</c:v>
                </c:pt>
                <c:pt idx="23">
                  <c:v>50.453334599999998</c:v>
                </c:pt>
                <c:pt idx="24">
                  <c:v>50.029834100000002</c:v>
                </c:pt>
                <c:pt idx="25">
                  <c:v>48.916223100000003</c:v>
                </c:pt>
                <c:pt idx="26">
                  <c:v>48.908501899999997</c:v>
                </c:pt>
                <c:pt idx="27">
                  <c:v>48.674842599999998</c:v>
                </c:pt>
                <c:pt idx="28">
                  <c:v>44.821486999999998</c:v>
                </c:pt>
                <c:pt idx="29">
                  <c:v>40.291452300000003</c:v>
                </c:pt>
                <c:pt idx="30">
                  <c:v>33.165833499999998</c:v>
                </c:pt>
                <c:pt idx="31">
                  <c:v>29.645269599999999</c:v>
                </c:pt>
              </c:numCache>
            </c:numRef>
          </c:val>
        </c:ser>
        <c:dLbls>
          <c:showLegendKey val="0"/>
          <c:showVal val="0"/>
          <c:showCatName val="0"/>
          <c:showSerName val="0"/>
          <c:showPercent val="0"/>
          <c:showBubbleSize val="0"/>
        </c:dLbls>
        <c:gapWidth val="219"/>
        <c:overlap val="-27"/>
        <c:axId val="159489344"/>
        <c:axId val="159489904"/>
      </c:barChart>
      <c:catAx>
        <c:axId val="159489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489904"/>
        <c:crosses val="autoZero"/>
        <c:auto val="1"/>
        <c:lblAlgn val="ctr"/>
        <c:lblOffset val="100"/>
        <c:noMultiLvlLbl val="0"/>
      </c:catAx>
      <c:valAx>
        <c:axId val="159489904"/>
        <c:scaling>
          <c:orientation val="minMax"/>
          <c:min val="2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4893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13"/>
            <c:invertIfNegative val="0"/>
            <c:bubble3D val="0"/>
            <c:spPr>
              <a:solidFill>
                <a:srgbClr val="FF0000">
                  <a:alpha val="50000"/>
                </a:srgbClr>
              </a:solidFill>
              <a:ln>
                <a:noFill/>
              </a:ln>
              <a:effectLst/>
            </c:spPr>
          </c:dPt>
          <c:dPt>
            <c:idx val="15"/>
            <c:invertIfNegative val="0"/>
            <c:bubble3D val="0"/>
            <c:spPr>
              <a:solidFill>
                <a:srgbClr val="FF0000">
                  <a:alpha val="50000"/>
                </a:srgbClr>
              </a:solidFill>
              <a:ln>
                <a:noFill/>
              </a:ln>
              <a:effectLst/>
            </c:spPr>
          </c:dPt>
          <c:dPt>
            <c:idx val="16"/>
            <c:invertIfNegative val="0"/>
            <c:bubble3D val="0"/>
            <c:spPr>
              <a:solidFill>
                <a:srgbClr val="FF0000">
                  <a:alpha val="50000"/>
                </a:srgbClr>
              </a:solidFill>
              <a:ln>
                <a:noFill/>
              </a:ln>
              <a:effectLst/>
            </c:spPr>
          </c:dPt>
          <c:dPt>
            <c:idx val="18"/>
            <c:invertIfNegative val="0"/>
            <c:bubble3D val="0"/>
            <c:spPr>
              <a:solidFill>
                <a:srgbClr val="FF0000">
                  <a:alpha val="50000"/>
                </a:srgbClr>
              </a:solidFill>
              <a:ln>
                <a:noFill/>
              </a:ln>
              <a:effectLst/>
            </c:spPr>
          </c:dPt>
          <c:dPt>
            <c:idx val="23"/>
            <c:invertIfNegative val="0"/>
            <c:bubble3D val="0"/>
            <c:spPr>
              <a:solidFill>
                <a:srgbClr val="FF0000">
                  <a:alpha val="50000"/>
                </a:srgbClr>
              </a:solidFill>
              <a:ln>
                <a:noFill/>
              </a:ln>
              <a:effectLst/>
            </c:spPr>
          </c:dPt>
          <c:dPt>
            <c:idx val="24"/>
            <c:invertIfNegative val="0"/>
            <c:bubble3D val="0"/>
            <c:spPr>
              <a:solidFill>
                <a:srgbClr val="FF0000">
                  <a:alpha val="50000"/>
                </a:srgbClr>
              </a:solidFill>
              <a:ln>
                <a:noFill/>
              </a:ln>
              <a:effectLst/>
            </c:spPr>
          </c:dPt>
          <c:dPt>
            <c:idx val="25"/>
            <c:invertIfNegative val="0"/>
            <c:bubble3D val="0"/>
            <c:spPr>
              <a:solidFill>
                <a:srgbClr val="FF0000">
                  <a:alpha val="50000"/>
                </a:srgbClr>
              </a:solidFill>
              <a:ln>
                <a:noFill/>
              </a:ln>
              <a:effectLst/>
            </c:spPr>
          </c:dPt>
          <c:dPt>
            <c:idx val="26"/>
            <c:invertIfNegative val="0"/>
            <c:bubble3D val="0"/>
            <c:spPr>
              <a:solidFill>
                <a:srgbClr val="FF0000">
                  <a:alpha val="50000"/>
                </a:srgbClr>
              </a:solidFill>
              <a:ln>
                <a:noFill/>
              </a:ln>
              <a:effectLst/>
            </c:spPr>
          </c:dPt>
          <c:dPt>
            <c:idx val="27"/>
            <c:invertIfNegative val="0"/>
            <c:bubble3D val="0"/>
            <c:spPr>
              <a:solidFill>
                <a:srgbClr val="FF0000">
                  <a:alpha val="50000"/>
                </a:srgbClr>
              </a:solidFill>
              <a:ln>
                <a:noFill/>
              </a:ln>
              <a:effectLst/>
            </c:spPr>
          </c:dPt>
          <c:dPt>
            <c:idx val="28"/>
            <c:invertIfNegative val="0"/>
            <c:bubble3D val="0"/>
            <c:spPr>
              <a:solidFill>
                <a:srgbClr val="FF0000">
                  <a:alpha val="50000"/>
                </a:srgbClr>
              </a:solidFill>
              <a:ln>
                <a:noFill/>
              </a:ln>
              <a:effectLst/>
            </c:spPr>
          </c:dPt>
          <c:dLbls>
            <c:dLbl>
              <c:idx val="0"/>
              <c:layout/>
              <c:tx>
                <c:rich>
                  <a:bodyPr/>
                  <a:lstStyle/>
                  <a:p>
                    <a:fld id="{F33618AF-C18C-4CE7-B650-3B8909D87A12}" type="CELLRANGE">
                      <a:rPr lang="en-US"/>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
              <c:layout/>
              <c:tx>
                <c:rich>
                  <a:bodyPr/>
                  <a:lstStyle/>
                  <a:p>
                    <a:fld id="{F976FD17-130F-469A-989A-39ABF60F48CC}"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
              <c:layout/>
              <c:tx>
                <c:rich>
                  <a:bodyPr/>
                  <a:lstStyle/>
                  <a:p>
                    <a:fld id="{5FD75897-1BB8-4FD4-A606-3EEA408B175E}"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3"/>
              <c:layout/>
              <c:tx>
                <c:rich>
                  <a:bodyPr/>
                  <a:lstStyle/>
                  <a:p>
                    <a:fld id="{4F42A53E-F67D-4186-8F37-FE36D30E313D}"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4"/>
              <c:layout/>
              <c:tx>
                <c:rich>
                  <a:bodyPr/>
                  <a:lstStyle/>
                  <a:p>
                    <a:fld id="{B6C118E3-E4B1-4CFF-9BC7-B9B9B9C315E6}"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5"/>
              <c:layout/>
              <c:tx>
                <c:rich>
                  <a:bodyPr/>
                  <a:lstStyle/>
                  <a:p>
                    <a:fld id="{09F98C75-2036-40F6-A37E-F142E58AEE62}"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6"/>
              <c:layout>
                <c:manualLayout>
                  <c:x val="-1.3888888888888889E-3"/>
                  <c:y val="-0.12410253027441387"/>
                </c:manualLayout>
              </c:layout>
              <c:tx>
                <c:rich>
                  <a:bodyPr/>
                  <a:lstStyle/>
                  <a:p>
                    <a:fld id="{B4C01A2A-311F-4176-8A6B-34FF0DD39888}" type="CELLRANGE">
                      <a:rPr lang="en-US"/>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7"/>
              <c:layout>
                <c:manualLayout>
                  <c:x val="3.5670384951880505E-3"/>
                  <c:y val="-0.1047375908849633"/>
                </c:manualLayout>
              </c:layout>
              <c:tx>
                <c:rich>
                  <a:bodyPr/>
                  <a:lstStyle/>
                  <a:p>
                    <a:fld id="{9563BA40-C5D7-44EB-A3B9-EED35613ECC3}" type="CELLRANGE">
                      <a:rPr lang="en-US"/>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
              <c:layout>
                <c:manualLayout>
                  <c:x val="0"/>
                  <c:y val="-9.6228182758754582E-2"/>
                </c:manualLayout>
              </c:layout>
              <c:tx>
                <c:rich>
                  <a:bodyPr/>
                  <a:lstStyle/>
                  <a:p>
                    <a:fld id="{123CEC40-0C2D-4374-8E01-2DC38D18CB89}" type="CELLRANGE">
                      <a:rPr lang="en-US"/>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
              <c:layout>
                <c:manualLayout>
                  <c:x val="7.7019768773347542E-6"/>
                  <c:y val="-5.4903256665569451E-2"/>
                </c:manualLayout>
              </c:layout>
              <c:tx>
                <c:rich>
                  <a:bodyPr rot="-5400000" spcFirstLastPara="1" vertOverflow="overflow" horzOverflow="overflow" vert="horz" wrap="non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08DDCF96-AF18-4D74-8045-A4BF8C56D761}" type="CELLRANGE">
                      <a:rPr lang="en-US"/>
                      <a:pPr>
                        <a:defRPr>
                          <a:solidFill>
                            <a:schemeClr val="tx1">
                              <a:lumMod val="75000"/>
                              <a:lumOff val="25000"/>
                            </a:schemeClr>
                          </a:solidFill>
                        </a:defRPr>
                      </a:pPr>
                      <a:t>[CELLRANGE]</a:t>
                    </a:fld>
                    <a:endParaRPr lang="en-GB"/>
                  </a:p>
                </c:rich>
              </c:tx>
              <c:spPr>
                <a:noFill/>
                <a:ln>
                  <a:noFill/>
                </a:ln>
                <a:effectLst/>
              </c:spPr>
              <c:txPr>
                <a:bodyPr rot="-5400000" spcFirstLastPara="1" vertOverflow="overflow" horzOverflow="overflow" vert="horz" wrap="non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15:dlblFieldTable/>
                  <c15:showDataLabelsRange val="1"/>
                </c:ext>
              </c:extLst>
            </c:dLbl>
            <c:dLbl>
              <c:idx val="10"/>
              <c:layout>
                <c:manualLayout>
                  <c:x val="-5.0925337632079971E-17"/>
                  <c:y val="-6.5311801775111311E-2"/>
                </c:manualLayout>
              </c:layout>
              <c:tx>
                <c:rich>
                  <a:bodyPr/>
                  <a:lstStyle/>
                  <a:p>
                    <a:fld id="{027CC173-C645-4462-B056-C210B18D6522}" type="CELLRANGE">
                      <a:rPr lang="en-US"/>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
              <c:layout>
                <c:manualLayout>
                  <c:x val="9.9432571251538296E-4"/>
                  <c:y val="-5.5771024589800544E-2"/>
                </c:manualLayout>
              </c:layout>
              <c:tx>
                <c:rich>
                  <a:bodyPr rot="-5400000" spcFirstLastPara="1" vertOverflow="overflow" horzOverflow="overflow"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B82B800D-1954-414D-AF4C-6E3AD42F040F}" type="CELLRANGE">
                      <a:rPr lang="en-US"/>
                      <a:pPr>
                        <a:defRPr/>
                      </a:pPr>
                      <a:t>[CELLRANGE]</a:t>
                    </a:fld>
                    <a:endParaRPr lang="en-GB"/>
                  </a:p>
                </c:rich>
              </c:tx>
              <c:spPr>
                <a:noFill/>
                <a:ln>
                  <a:noFill/>
                </a:ln>
                <a:effectLst/>
              </c:spPr>
              <c:txPr>
                <a:bodyPr rot="-5400000" spcFirstLastPara="1" vertOverflow="overflow" horzOverflow="overflow"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0"/>
              <c:showBubbleSize val="0"/>
              <c:extLst>
                <c:ext xmlns:c15="http://schemas.microsoft.com/office/drawing/2012/chart" uri="{CE6537A1-D6FC-4f65-9D91-7224C49458BB}">
                  <c15:layout>
                    <c:manualLayout>
                      <c:w val="5.366015122733641E-2"/>
                      <c:h val="7.2745524240727374E-2"/>
                    </c:manualLayout>
                  </c15:layout>
                  <c15:dlblFieldTable/>
                  <c15:showDataLabelsRange val="1"/>
                </c:ext>
              </c:extLst>
            </c:dLbl>
            <c:dLbl>
              <c:idx val="12"/>
              <c:layout>
                <c:manualLayout>
                  <c:x val="-7.2824629017473777E-17"/>
                  <c:y val="-3.3132437461839952E-3"/>
                </c:manualLayout>
              </c:layout>
              <c:tx>
                <c:rich>
                  <a:bodyPr/>
                  <a:lstStyle/>
                  <a:p>
                    <a:fld id="{E97A3292-E03F-4A54-B3E4-952481BADD1C}" type="CELLRANGE">
                      <a:rPr lang="en-US"/>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
              <c:layout>
                <c:manualLayout>
                  <c:x val="-7.2824629017473777E-17"/>
                  <c:y val="-3.2707495506825279E-2"/>
                </c:manualLayout>
              </c:layout>
              <c:tx>
                <c:rich>
                  <a:bodyPr/>
                  <a:lstStyle/>
                  <a:p>
                    <a:fld id="{89C0B262-E301-48D9-B15E-641C4A284DCF}" type="CELLRANGE">
                      <a:rPr lang="en-US"/>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
              <c:layout>
                <c:manualLayout>
                  <c:x val="0"/>
                  <c:y val="-3.1041349277017644E-2"/>
                </c:manualLayout>
              </c:layout>
              <c:tx>
                <c:rich>
                  <a:bodyPr/>
                  <a:lstStyle/>
                  <a:p>
                    <a:fld id="{446D5793-6F9B-4AB0-A17A-ABBB78F048AD}" type="CELLRANGE">
                      <a:rPr lang="en-US"/>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
              <c:layout>
                <c:manualLayout>
                  <c:x val="0"/>
                  <c:y val="-1.4992847204986269E-2"/>
                </c:manualLayout>
              </c:layout>
              <c:tx>
                <c:rich>
                  <a:bodyPr/>
                  <a:lstStyle/>
                  <a:p>
                    <a:fld id="{E23F1BCB-8BCB-4064-BC18-893E93F7B010}" type="CELLRANGE">
                      <a:rPr lang="en-US"/>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
              <c:layout/>
              <c:tx>
                <c:rich>
                  <a:bodyPr/>
                  <a:lstStyle/>
                  <a:p>
                    <a:fld id="{3043A5CA-36B5-4B94-928D-8207BA4F455F}"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7"/>
              <c:layout/>
              <c:tx>
                <c:rich>
                  <a:bodyPr/>
                  <a:lstStyle/>
                  <a:p>
                    <a:fld id="{32ED8361-3399-49D9-8ABE-B32189044C02}"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8"/>
              <c:layout/>
              <c:tx>
                <c:rich>
                  <a:bodyPr/>
                  <a:lstStyle/>
                  <a:p>
                    <a:fld id="{13B22D74-4FEF-41A6-934D-840425E69FBB}"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9"/>
              <c:layout/>
              <c:tx>
                <c:rich>
                  <a:bodyPr/>
                  <a:lstStyle/>
                  <a:p>
                    <a:fld id="{68908162-2169-4781-B54D-FCD0F86942E5}"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0"/>
              <c:layout/>
              <c:tx>
                <c:rich>
                  <a:bodyPr/>
                  <a:lstStyle/>
                  <a:p>
                    <a:fld id="{FDD4475F-327B-49C6-A868-401E6E0CCDE5}"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1"/>
              <c:layout/>
              <c:tx>
                <c:rich>
                  <a:bodyPr/>
                  <a:lstStyle/>
                  <a:p>
                    <a:fld id="{0F0A01CE-F9E4-4254-B488-6A0311B3A145}"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2"/>
              <c:layout/>
              <c:tx>
                <c:rich>
                  <a:bodyPr/>
                  <a:lstStyle/>
                  <a:p>
                    <a:fld id="{9CCE2207-0216-4571-8DFA-306374A38E57}"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3"/>
              <c:layout/>
              <c:tx>
                <c:rich>
                  <a:bodyPr/>
                  <a:lstStyle/>
                  <a:p>
                    <a:fld id="{7D563C95-E2DF-4523-A167-2D5C7CB48114}"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4"/>
              <c:layout/>
              <c:tx>
                <c:rich>
                  <a:bodyPr/>
                  <a:lstStyle/>
                  <a:p>
                    <a:fld id="{F4D1C9FC-8E0D-484B-B780-BFC2612BA453}"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5"/>
              <c:layout/>
              <c:tx>
                <c:rich>
                  <a:bodyPr/>
                  <a:lstStyle/>
                  <a:p>
                    <a:fld id="{3D5DD5B9-866D-48C2-B4E3-43984152F839}"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6"/>
              <c:layout/>
              <c:tx>
                <c:rich>
                  <a:bodyPr/>
                  <a:lstStyle/>
                  <a:p>
                    <a:fld id="{F0851243-3462-4789-8DC9-242BFD9224BD}"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7"/>
              <c:layout/>
              <c:tx>
                <c:rich>
                  <a:bodyPr/>
                  <a:lstStyle/>
                  <a:p>
                    <a:fld id="{7B9A5483-C539-4AE7-ACF4-823D2D7E1A9C}"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8"/>
              <c:layout/>
              <c:tx>
                <c:rich>
                  <a:bodyPr/>
                  <a:lstStyle/>
                  <a:p>
                    <a:fld id="{29CD782B-DEBC-4A74-8A74-E6A1337DAB28}"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spPr>
              <a:noFill/>
              <a:ln>
                <a:noFill/>
              </a:ln>
              <a:effectLst/>
            </c:spPr>
            <c:txPr>
              <a:bodyPr rot="-5400000" spcFirstLastPara="1" vertOverflow="overflow" horzOverflow="overflow"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0"/>
            <c:showBubbleSize val="0"/>
            <c:showLeaderLines val="0"/>
            <c:extLst>
              <c:ext xmlns:c15="http://schemas.microsoft.com/office/drawing/2012/chart" uri="{CE6537A1-D6FC-4f65-9D91-7224C49458BB}">
                <c15:layout/>
                <c15:showDataLabelsRange val="1"/>
                <c15:showLeaderLines val="0"/>
              </c:ext>
            </c:extLst>
          </c:dLbls>
          <c:cat>
            <c:strRef>
              <c:f>'selection and graphs'!$B$4:$B$32</c:f>
              <c:strCache>
                <c:ptCount val="29"/>
                <c:pt idx="0">
                  <c:v>Greece</c:v>
                </c:pt>
                <c:pt idx="1">
                  <c:v>Austria</c:v>
                </c:pt>
                <c:pt idx="2">
                  <c:v>Sweden</c:v>
                </c:pt>
                <c:pt idx="3">
                  <c:v>Spain</c:v>
                </c:pt>
                <c:pt idx="4">
                  <c:v>Italy</c:v>
                </c:pt>
                <c:pt idx="5">
                  <c:v>France</c:v>
                </c:pt>
                <c:pt idx="6">
                  <c:v>Netherlands</c:v>
                </c:pt>
                <c:pt idx="7">
                  <c:v>Belgium</c:v>
                </c:pt>
                <c:pt idx="8">
                  <c:v>Finland</c:v>
                </c:pt>
                <c:pt idx="9">
                  <c:v>EU28</c:v>
                </c:pt>
                <c:pt idx="10">
                  <c:v>Germany</c:v>
                </c:pt>
                <c:pt idx="11">
                  <c:v>Croatia</c:v>
                </c:pt>
                <c:pt idx="12">
                  <c:v>UK</c:v>
                </c:pt>
                <c:pt idx="13">
                  <c:v>Slovenia</c:v>
                </c:pt>
                <c:pt idx="14">
                  <c:v>Portugal</c:v>
                </c:pt>
                <c:pt idx="15">
                  <c:v>Estonia</c:v>
                </c:pt>
                <c:pt idx="16">
                  <c:v>Bulgaria</c:v>
                </c:pt>
                <c:pt idx="17">
                  <c:v>Denmark</c:v>
                </c:pt>
                <c:pt idx="18">
                  <c:v>Czechia</c:v>
                </c:pt>
                <c:pt idx="19">
                  <c:v>Ireland</c:v>
                </c:pt>
                <c:pt idx="20">
                  <c:v>Luxembourg</c:v>
                </c:pt>
                <c:pt idx="21">
                  <c:v>Malta</c:v>
                </c:pt>
                <c:pt idx="22">
                  <c:v>Cyprus</c:v>
                </c:pt>
                <c:pt idx="23">
                  <c:v>Hungary</c:v>
                </c:pt>
                <c:pt idx="24">
                  <c:v>Romania</c:v>
                </c:pt>
                <c:pt idx="25">
                  <c:v>Poland</c:v>
                </c:pt>
                <c:pt idx="26">
                  <c:v>Lithuania</c:v>
                </c:pt>
                <c:pt idx="27">
                  <c:v>Slovakia</c:v>
                </c:pt>
                <c:pt idx="28">
                  <c:v>Latvia</c:v>
                </c:pt>
              </c:strCache>
            </c:strRef>
          </c:cat>
          <c:val>
            <c:numRef>
              <c:f>'selection and graphs'!$D$4:$D$32</c:f>
              <c:numCache>
                <c:formatCode>0.0%</c:formatCode>
                <c:ptCount val="29"/>
                <c:pt idx="0">
                  <c:v>0.373</c:v>
                </c:pt>
                <c:pt idx="1">
                  <c:v>0.125</c:v>
                </c:pt>
                <c:pt idx="2">
                  <c:v>0.05</c:v>
                </c:pt>
                <c:pt idx="3">
                  <c:v>3.7999999999999999E-2</c:v>
                </c:pt>
                <c:pt idx="4">
                  <c:v>2.3E-2</c:v>
                </c:pt>
                <c:pt idx="5">
                  <c:v>2.1000000000000001E-2</c:v>
                </c:pt>
                <c:pt idx="6">
                  <c:v>-0.01</c:v>
                </c:pt>
                <c:pt idx="7">
                  <c:v>-1.2E-2</c:v>
                </c:pt>
                <c:pt idx="8">
                  <c:v>-1.7999999999999999E-2</c:v>
                </c:pt>
                <c:pt idx="9">
                  <c:v>-3.2000000000000001E-2</c:v>
                </c:pt>
                <c:pt idx="10">
                  <c:v>-4.2000000000000003E-2</c:v>
                </c:pt>
                <c:pt idx="11">
                  <c:v>-4.4999999999999998E-2</c:v>
                </c:pt>
                <c:pt idx="12">
                  <c:v>-8.5999999999999993E-2</c:v>
                </c:pt>
                <c:pt idx="13">
                  <c:v>-9.8000000000000004E-2</c:v>
                </c:pt>
                <c:pt idx="14">
                  <c:v>-0.1</c:v>
                </c:pt>
                <c:pt idx="15">
                  <c:v>-0.11799999999999999</c:v>
                </c:pt>
                <c:pt idx="16">
                  <c:v>-0.128</c:v>
                </c:pt>
                <c:pt idx="17">
                  <c:v>-0.13200000000000001</c:v>
                </c:pt>
                <c:pt idx="18">
                  <c:v>-0.19800000000000001</c:v>
                </c:pt>
                <c:pt idx="19">
                  <c:v>-0.25600000000000001</c:v>
                </c:pt>
                <c:pt idx="20">
                  <c:v>-0.25800000000000001</c:v>
                </c:pt>
                <c:pt idx="21">
                  <c:v>-0.27100000000000002</c:v>
                </c:pt>
                <c:pt idx="22">
                  <c:v>-0.28000000000000003</c:v>
                </c:pt>
                <c:pt idx="23">
                  <c:v>-0.29599999999999999</c:v>
                </c:pt>
                <c:pt idx="24">
                  <c:v>-0.34399999999999997</c:v>
                </c:pt>
                <c:pt idx="25">
                  <c:v>-0.35599999999999998</c:v>
                </c:pt>
                <c:pt idx="26">
                  <c:v>-0.39500000000000002</c:v>
                </c:pt>
                <c:pt idx="27">
                  <c:v>-0.41399999999999998</c:v>
                </c:pt>
                <c:pt idx="28">
                  <c:v>-0.442</c:v>
                </c:pt>
              </c:numCache>
            </c:numRef>
          </c:val>
          <c:extLst>
            <c:ext xmlns:c15="http://schemas.microsoft.com/office/drawing/2012/chart" uri="{02D57815-91ED-43cb-92C2-25804820EDAC}">
              <c15:datalabelsRange>
                <c15:f>'selection and graphs'!$C$4:$C$32</c15:f>
                <c15:dlblRangeCache>
                  <c:ptCount val="29"/>
                  <c:pt idx="0">
                    <c:v>512</c:v>
                  </c:pt>
                  <c:pt idx="1">
                    <c:v>408</c:v>
                  </c:pt>
                  <c:pt idx="2">
                    <c:v>18</c:v>
                  </c:pt>
                  <c:pt idx="3">
                    <c:v>97</c:v>
                  </c:pt>
                  <c:pt idx="4">
                    <c:v>67</c:v>
                  </c:pt>
                  <c:pt idx="5">
                    <c:v>78</c:v>
                  </c:pt>
                  <c:pt idx="6">
                    <c:v>-41</c:v>
                  </c:pt>
                  <c:pt idx="7">
                    <c:v>-55</c:v>
                  </c:pt>
                  <c:pt idx="8">
                    <c:v>-74</c:v>
                  </c:pt>
                  <c:pt idx="9">
                    <c:v>-100</c:v>
                  </c:pt>
                  <c:pt idx="10">
                    <c:v>-146</c:v>
                  </c:pt>
                  <c:pt idx="11">
                    <c:v>-68</c:v>
                  </c:pt>
                  <c:pt idx="12">
                    <c:v>-356</c:v>
                  </c:pt>
                  <c:pt idx="13">
                    <c:v>-229</c:v>
                  </c:pt>
                  <c:pt idx="14">
                    <c:v>-192</c:v>
                  </c:pt>
                  <c:pt idx="15">
                    <c:v>-197</c:v>
                  </c:pt>
                  <c:pt idx="16">
                    <c:v>-84</c:v>
                  </c:pt>
                  <c:pt idx="17">
                    <c:v>-685</c:v>
                  </c:pt>
                  <c:pt idx="18">
                    <c:v>-303</c:v>
                  </c:pt>
                  <c:pt idx="19">
                    <c:v>-1339</c:v>
                  </c:pt>
                  <c:pt idx="20">
                    <c:v>1886</c:v>
                  </c:pt>
                  <c:pt idx="21">
                    <c:v>-691</c:v>
                  </c:pt>
                  <c:pt idx="22">
                    <c:v>-728</c:v>
                  </c:pt>
                  <c:pt idx="23">
                    <c:v>-421</c:v>
                  </c:pt>
                  <c:pt idx="24">
                    <c:v>-357</c:v>
                  </c:pt>
                  <c:pt idx="25">
                    <c:v>-579</c:v>
                  </c:pt>
                  <c:pt idx="26">
                    <c:v>-713</c:v>
                  </c:pt>
                  <c:pt idx="27">
                    <c:v>-921</c:v>
                  </c:pt>
                  <c:pt idx="28">
                    <c:v>-896</c:v>
                  </c:pt>
                </c15:dlblRangeCache>
              </c15:datalabelsRange>
            </c:ext>
          </c:extLst>
        </c:ser>
        <c:dLbls>
          <c:showLegendKey val="0"/>
          <c:showVal val="0"/>
          <c:showCatName val="0"/>
          <c:showSerName val="0"/>
          <c:showPercent val="0"/>
          <c:showBubbleSize val="0"/>
        </c:dLbls>
        <c:gapWidth val="219"/>
        <c:overlap val="-27"/>
        <c:axId val="159492144"/>
        <c:axId val="159492704"/>
      </c:barChart>
      <c:catAx>
        <c:axId val="159492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t" anchorCtr="0"/>
          <a:lstStyle/>
          <a:p>
            <a:pPr>
              <a:defRPr sz="900" b="0" i="0" u="none" strike="noStrike" kern="1200" baseline="0">
                <a:solidFill>
                  <a:schemeClr val="tx1">
                    <a:lumMod val="65000"/>
                    <a:lumOff val="35000"/>
                  </a:schemeClr>
                </a:solidFill>
                <a:latin typeface="+mn-lt"/>
                <a:ea typeface="+mn-ea"/>
                <a:cs typeface="+mn-cs"/>
              </a:defRPr>
            </a:pPr>
            <a:endParaRPr lang="en-US"/>
          </a:p>
        </c:txPr>
        <c:crossAx val="159492704"/>
        <c:crosses val="autoZero"/>
        <c:auto val="0"/>
        <c:lblAlgn val="ctr"/>
        <c:lblOffset val="100"/>
        <c:noMultiLvlLbl val="0"/>
      </c:catAx>
      <c:valAx>
        <c:axId val="1594927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1594921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Sheet1!$H$4</c:f>
              <c:strCache>
                <c:ptCount val="1"/>
                <c:pt idx="0">
                  <c:v>m1</c:v>
                </c:pt>
              </c:strCache>
            </c:strRef>
          </c:tx>
          <c:spPr>
            <a:solidFill>
              <a:schemeClr val="accent1"/>
            </a:solidFill>
            <a:ln>
              <a:noFill/>
            </a:ln>
            <a:effectLst/>
          </c:spPr>
          <c:invertIfNegative val="0"/>
          <c:cat>
            <c:strRef>
              <c:f>Sheet1!$G$5:$G$31</c:f>
              <c:strCache>
                <c:ptCount val="27"/>
                <c:pt idx="0">
                  <c:v>Luxembourg</c:v>
                </c:pt>
                <c:pt idx="1">
                  <c:v>Ireland</c:v>
                </c:pt>
                <c:pt idx="2">
                  <c:v>Netherlands</c:v>
                </c:pt>
                <c:pt idx="3">
                  <c:v>Cyprus</c:v>
                </c:pt>
                <c:pt idx="4">
                  <c:v>Denmark</c:v>
                </c:pt>
                <c:pt idx="5">
                  <c:v>United Kingdom</c:v>
                </c:pt>
                <c:pt idx="6">
                  <c:v>Sweden</c:v>
                </c:pt>
                <c:pt idx="7">
                  <c:v>Austria--</c:v>
                </c:pt>
                <c:pt idx="8">
                  <c:v>Germany</c:v>
                </c:pt>
                <c:pt idx="9">
                  <c:v>Finland--</c:v>
                </c:pt>
                <c:pt idx="10">
                  <c:v>Belgium</c:v>
                </c:pt>
                <c:pt idx="11">
                  <c:v>Spain--</c:v>
                </c:pt>
                <c:pt idx="12">
                  <c:v>France</c:v>
                </c:pt>
                <c:pt idx="13">
                  <c:v>Italy</c:v>
                </c:pt>
                <c:pt idx="14">
                  <c:v>Malta</c:v>
                </c:pt>
                <c:pt idx="15">
                  <c:v>Greece</c:v>
                </c:pt>
                <c:pt idx="16">
                  <c:v>Portugal</c:v>
                </c:pt>
                <c:pt idx="17">
                  <c:v>Slovenia</c:v>
                </c:pt>
                <c:pt idx="18">
                  <c:v>Czechia</c:v>
                </c:pt>
                <c:pt idx="19">
                  <c:v>Poland</c:v>
                </c:pt>
                <c:pt idx="20">
                  <c:v>Slovakia</c:v>
                </c:pt>
                <c:pt idx="21">
                  <c:v>Estonia</c:v>
                </c:pt>
                <c:pt idx="22">
                  <c:v>Lithuania</c:v>
                </c:pt>
                <c:pt idx="23">
                  <c:v>Hungary</c:v>
                </c:pt>
                <c:pt idx="24">
                  <c:v>Bulgaria</c:v>
                </c:pt>
                <c:pt idx="25">
                  <c:v>Latvia</c:v>
                </c:pt>
                <c:pt idx="26">
                  <c:v>Romania</c:v>
                </c:pt>
              </c:strCache>
            </c:strRef>
          </c:cat>
          <c:val>
            <c:numRef>
              <c:f>Sheet1!$H$5:$H$31</c:f>
              <c:numCache>
                <c:formatCode>General</c:formatCode>
                <c:ptCount val="27"/>
                <c:pt idx="0">
                  <c:v>905.5</c:v>
                </c:pt>
                <c:pt idx="1">
                  <c:v>313.0061</c:v>
                </c:pt>
                <c:pt idx="2">
                  <c:v>323.21800000000002</c:v>
                </c:pt>
                <c:pt idx="3">
                  <c:v>308.30829999999997</c:v>
                </c:pt>
                <c:pt idx="4">
                  <c:v>399.09829999999999</c:v>
                </c:pt>
                <c:pt idx="5">
                  <c:v>122.1182</c:v>
                </c:pt>
                <c:pt idx="6">
                  <c:v>389.40559999999999</c:v>
                </c:pt>
                <c:pt idx="7">
                  <c:v>-6.255153</c:v>
                </c:pt>
                <c:pt idx="8">
                  <c:v>0</c:v>
                </c:pt>
                <c:pt idx="9">
                  <c:v>39.19652</c:v>
                </c:pt>
                <c:pt idx="10">
                  <c:v>124.5385</c:v>
                </c:pt>
                <c:pt idx="11">
                  <c:v>-61.967469999999999</c:v>
                </c:pt>
                <c:pt idx="12">
                  <c:v>-32.231549999999999</c:v>
                </c:pt>
                <c:pt idx="13">
                  <c:v>-103.5855</c:v>
                </c:pt>
                <c:pt idx="14">
                  <c:v>-45.054459999999999</c:v>
                </c:pt>
                <c:pt idx="15">
                  <c:v>-134.45920000000001</c:v>
                </c:pt>
                <c:pt idx="16">
                  <c:v>-521.42970000000003</c:v>
                </c:pt>
                <c:pt idx="17">
                  <c:v>-352.42700000000002</c:v>
                </c:pt>
                <c:pt idx="18">
                  <c:v>-430.48880000000003</c:v>
                </c:pt>
                <c:pt idx="19">
                  <c:v>-584.36289999999997</c:v>
                </c:pt>
                <c:pt idx="20">
                  <c:v>-542.8981</c:v>
                </c:pt>
                <c:pt idx="21">
                  <c:v>-672.92859999999996</c:v>
                </c:pt>
                <c:pt idx="22">
                  <c:v>-780.94709999999998</c:v>
                </c:pt>
                <c:pt idx="23">
                  <c:v>-773.0181</c:v>
                </c:pt>
                <c:pt idx="24">
                  <c:v>-863.57360000000006</c:v>
                </c:pt>
                <c:pt idx="25">
                  <c:v>-837.44929999999999</c:v>
                </c:pt>
                <c:pt idx="26">
                  <c:v>-901.62329999999997</c:v>
                </c:pt>
              </c:numCache>
            </c:numRef>
          </c:val>
        </c:ser>
        <c:ser>
          <c:idx val="1"/>
          <c:order val="1"/>
          <c:tx>
            <c:strRef>
              <c:f>Sheet1!$J$4</c:f>
              <c:strCache>
                <c:ptCount val="1"/>
                <c:pt idx="0">
                  <c:v>m3</c:v>
                </c:pt>
              </c:strCache>
            </c:strRef>
          </c:tx>
          <c:spPr>
            <a:solidFill>
              <a:schemeClr val="accent2"/>
            </a:solidFill>
            <a:ln>
              <a:noFill/>
            </a:ln>
            <a:effectLst/>
          </c:spPr>
          <c:invertIfNegative val="0"/>
          <c:dPt>
            <c:idx val="16"/>
            <c:invertIfNegative val="0"/>
            <c:bubble3D val="0"/>
            <c:spPr>
              <a:solidFill>
                <a:schemeClr val="accent2"/>
              </a:solidFill>
              <a:ln>
                <a:noFill/>
              </a:ln>
              <a:effectLst/>
            </c:spPr>
          </c:dPt>
          <c:dPt>
            <c:idx val="17"/>
            <c:invertIfNegative val="0"/>
            <c:bubble3D val="0"/>
            <c:spPr>
              <a:solidFill>
                <a:srgbClr val="FF0000"/>
              </a:solidFill>
              <a:ln>
                <a:noFill/>
              </a:ln>
              <a:effectLst/>
            </c:spPr>
          </c:dPt>
          <c:dPt>
            <c:idx val="18"/>
            <c:invertIfNegative val="0"/>
            <c:bubble3D val="0"/>
            <c:spPr>
              <a:solidFill>
                <a:srgbClr val="FF0000"/>
              </a:solidFill>
              <a:ln>
                <a:noFill/>
              </a:ln>
              <a:effectLst/>
            </c:spPr>
          </c:dPt>
          <c:dPt>
            <c:idx val="19"/>
            <c:invertIfNegative val="0"/>
            <c:bubble3D val="0"/>
            <c:spPr>
              <a:solidFill>
                <a:srgbClr val="FF0000"/>
              </a:solidFill>
              <a:ln>
                <a:noFill/>
              </a:ln>
              <a:effectLst/>
            </c:spPr>
          </c:dPt>
          <c:dPt>
            <c:idx val="20"/>
            <c:invertIfNegative val="0"/>
            <c:bubble3D val="0"/>
            <c:spPr>
              <a:solidFill>
                <a:srgbClr val="FF0000"/>
              </a:solidFill>
              <a:ln>
                <a:noFill/>
              </a:ln>
              <a:effectLst/>
            </c:spPr>
          </c:dPt>
          <c:dPt>
            <c:idx val="21"/>
            <c:invertIfNegative val="0"/>
            <c:bubble3D val="0"/>
            <c:spPr>
              <a:solidFill>
                <a:srgbClr val="FF0000"/>
              </a:solidFill>
              <a:ln>
                <a:noFill/>
              </a:ln>
              <a:effectLst/>
            </c:spPr>
          </c:dPt>
          <c:dPt>
            <c:idx val="22"/>
            <c:invertIfNegative val="0"/>
            <c:bubble3D val="0"/>
            <c:spPr>
              <a:solidFill>
                <a:srgbClr val="FF0000"/>
              </a:solidFill>
              <a:ln>
                <a:noFill/>
              </a:ln>
              <a:effectLst/>
            </c:spPr>
          </c:dPt>
          <c:dPt>
            <c:idx val="23"/>
            <c:invertIfNegative val="0"/>
            <c:bubble3D val="0"/>
            <c:spPr>
              <a:solidFill>
                <a:srgbClr val="FF0000"/>
              </a:solidFill>
              <a:ln>
                <a:noFill/>
              </a:ln>
              <a:effectLst/>
            </c:spPr>
          </c:dPt>
          <c:dPt>
            <c:idx val="24"/>
            <c:invertIfNegative val="0"/>
            <c:bubble3D val="0"/>
            <c:spPr>
              <a:solidFill>
                <a:srgbClr val="FF0000"/>
              </a:solidFill>
              <a:ln>
                <a:noFill/>
              </a:ln>
              <a:effectLst/>
            </c:spPr>
          </c:dPt>
          <c:dPt>
            <c:idx val="25"/>
            <c:invertIfNegative val="0"/>
            <c:bubble3D val="0"/>
            <c:spPr>
              <a:solidFill>
                <a:srgbClr val="FF0000"/>
              </a:solidFill>
              <a:ln>
                <a:noFill/>
              </a:ln>
              <a:effectLst/>
            </c:spPr>
          </c:dPt>
          <c:dPt>
            <c:idx val="26"/>
            <c:invertIfNegative val="0"/>
            <c:bubble3D val="0"/>
            <c:spPr>
              <a:solidFill>
                <a:srgbClr val="FF0000"/>
              </a:solidFill>
              <a:ln>
                <a:noFill/>
              </a:ln>
              <a:effectLst/>
            </c:spPr>
          </c:dPt>
          <c:dLbls>
            <c:dLbl>
              <c:idx val="0"/>
              <c:layout/>
              <c:tx>
                <c:rich>
                  <a:bodyPr/>
                  <a:lstStyle/>
                  <a:p>
                    <a:fld id="{E7D88CA3-AD37-483C-9C39-A6B32D742F54}" type="CELLRANGE">
                      <a:rPr lang="en-US"/>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
              <c:layout/>
              <c:tx>
                <c:rich>
                  <a:bodyPr/>
                  <a:lstStyle/>
                  <a:p>
                    <a:fld id="{3D77438A-2B1C-4689-8A9D-5195F7CEAFFF}"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
              <c:layout/>
              <c:tx>
                <c:rich>
                  <a:bodyPr/>
                  <a:lstStyle/>
                  <a:p>
                    <a:fld id="{FE843B07-3D3B-448B-8206-E570A6DABD5E}"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3"/>
              <c:layout/>
              <c:tx>
                <c:rich>
                  <a:bodyPr/>
                  <a:lstStyle/>
                  <a:p>
                    <a:fld id="{6BC57BDB-58E8-4A8B-90E8-B7F3D99120CE}"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4"/>
              <c:layout/>
              <c:tx>
                <c:rich>
                  <a:bodyPr/>
                  <a:lstStyle/>
                  <a:p>
                    <a:fld id="{78C1702C-6648-4B88-B381-78C7389DD5CD}"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5"/>
              <c:layout/>
              <c:tx>
                <c:rich>
                  <a:bodyPr/>
                  <a:lstStyle/>
                  <a:p>
                    <a:fld id="{941E2051-BB6D-45CC-9469-E40861A48988}"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6"/>
              <c:layout/>
              <c:tx>
                <c:rich>
                  <a:bodyPr/>
                  <a:lstStyle/>
                  <a:p>
                    <a:fld id="{696C8C3C-75A2-4735-9F9F-1AEEB7852431}"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7"/>
              <c:layout/>
              <c:tx>
                <c:rich>
                  <a:bodyPr/>
                  <a:lstStyle/>
                  <a:p>
                    <a:fld id="{859337C5-7A0E-48D0-8CD8-65948E14BFED}"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8"/>
              <c:layout/>
              <c:tx>
                <c:rich>
                  <a:bodyPr/>
                  <a:lstStyle/>
                  <a:p>
                    <a:fld id="{0F3AAA93-D528-4112-9920-F0F35A7AF93F}"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9"/>
              <c:layout/>
              <c:tx>
                <c:rich>
                  <a:bodyPr/>
                  <a:lstStyle/>
                  <a:p>
                    <a:fld id="{2E5EED0F-68DC-470B-A792-D4A59CD6A516}"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0"/>
              <c:layout/>
              <c:tx>
                <c:rich>
                  <a:bodyPr/>
                  <a:lstStyle/>
                  <a:p>
                    <a:fld id="{11B52336-2F49-4773-B150-74BBDB0DE198}"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1"/>
              <c:layout/>
              <c:tx>
                <c:rich>
                  <a:bodyPr/>
                  <a:lstStyle/>
                  <a:p>
                    <a:fld id="{6FFF5A34-0EEC-461B-B9E1-FEF1D8EE3B2A}"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2"/>
              <c:layout/>
              <c:tx>
                <c:rich>
                  <a:bodyPr/>
                  <a:lstStyle/>
                  <a:p>
                    <a:fld id="{29A43785-ACAE-4789-B289-2EBD4B3CF062}"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3"/>
              <c:layout/>
              <c:tx>
                <c:rich>
                  <a:bodyPr/>
                  <a:lstStyle/>
                  <a:p>
                    <a:fld id="{E4E27DC3-3E7F-4426-87A8-C0ED04B57612}"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4"/>
              <c:layout/>
              <c:tx>
                <c:rich>
                  <a:bodyPr/>
                  <a:lstStyle/>
                  <a:p>
                    <a:fld id="{06C8B998-96FA-40F0-919A-96DA81047712}"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5"/>
              <c:layout/>
              <c:tx>
                <c:rich>
                  <a:bodyPr/>
                  <a:lstStyle/>
                  <a:p>
                    <a:fld id="{045100D8-7B49-428B-802E-72D2EA779F67}"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6"/>
              <c:layout/>
              <c:tx>
                <c:rich>
                  <a:bodyPr/>
                  <a:lstStyle/>
                  <a:p>
                    <a:fld id="{6193DC97-B174-40D4-B731-7D1F3FE1E78F}"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7"/>
              <c:layout/>
              <c:tx>
                <c:rich>
                  <a:bodyPr/>
                  <a:lstStyle/>
                  <a:p>
                    <a:fld id="{E54478DA-1C3E-4046-A4B1-87E1A164E83E}"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8"/>
              <c:layout/>
              <c:tx>
                <c:rich>
                  <a:bodyPr/>
                  <a:lstStyle/>
                  <a:p>
                    <a:fld id="{7C01B049-95AF-421E-9550-1B3D87CAC692}"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9"/>
              <c:layout/>
              <c:tx>
                <c:rich>
                  <a:bodyPr/>
                  <a:lstStyle/>
                  <a:p>
                    <a:fld id="{C6A4D799-B07C-419F-9681-1AA86E11C5BD}"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0"/>
              <c:layout/>
              <c:tx>
                <c:rich>
                  <a:bodyPr/>
                  <a:lstStyle/>
                  <a:p>
                    <a:fld id="{67520715-CDF6-41C0-9F56-A4A4F803B78B}"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1"/>
              <c:layout/>
              <c:tx>
                <c:rich>
                  <a:bodyPr/>
                  <a:lstStyle/>
                  <a:p>
                    <a:fld id="{7A20C7C0-E5C5-41D8-AAE5-B33DFB683AAA}"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2"/>
              <c:layout/>
              <c:tx>
                <c:rich>
                  <a:bodyPr/>
                  <a:lstStyle/>
                  <a:p>
                    <a:fld id="{35F3BA84-7BFE-4692-A8A4-AD2FFB7ED6CB}"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3"/>
              <c:layout/>
              <c:tx>
                <c:rich>
                  <a:bodyPr/>
                  <a:lstStyle/>
                  <a:p>
                    <a:fld id="{0A392023-8DA9-4453-91CC-90A4689BBEBB}"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4"/>
              <c:layout/>
              <c:tx>
                <c:rich>
                  <a:bodyPr/>
                  <a:lstStyle/>
                  <a:p>
                    <a:fld id="{EE0436F9-772D-49E4-8772-09D84F1F958B}"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5"/>
              <c:layout/>
              <c:tx>
                <c:rich>
                  <a:bodyPr/>
                  <a:lstStyle/>
                  <a:p>
                    <a:fld id="{94F33E66-C342-4BB0-BFA6-37B9E608AF7C}"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6"/>
              <c:layout/>
              <c:tx>
                <c:rich>
                  <a:bodyPr/>
                  <a:lstStyle/>
                  <a:p>
                    <a:fld id="{FF0A0012-EA78-4A62-A9AB-13BD916AB286}"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layout/>
                <c15:showDataLabelsRange val="1"/>
                <c15:showLeaderLines val="1"/>
                <c15:leaderLines>
                  <c:spPr>
                    <a:ln w="9525" cap="flat" cmpd="sng" algn="ctr">
                      <a:solidFill>
                        <a:schemeClr val="tx1">
                          <a:lumMod val="35000"/>
                          <a:lumOff val="65000"/>
                        </a:schemeClr>
                      </a:solidFill>
                      <a:round/>
                    </a:ln>
                    <a:effectLst/>
                  </c:spPr>
                </c15:leaderLines>
              </c:ext>
            </c:extLst>
          </c:dLbls>
          <c:cat>
            <c:strRef>
              <c:f>Sheet1!$G$5:$G$31</c:f>
              <c:strCache>
                <c:ptCount val="27"/>
                <c:pt idx="0">
                  <c:v>Luxembourg</c:v>
                </c:pt>
                <c:pt idx="1">
                  <c:v>Ireland</c:v>
                </c:pt>
                <c:pt idx="2">
                  <c:v>Netherlands</c:v>
                </c:pt>
                <c:pt idx="3">
                  <c:v>Cyprus</c:v>
                </c:pt>
                <c:pt idx="4">
                  <c:v>Denmark</c:v>
                </c:pt>
                <c:pt idx="5">
                  <c:v>United Kingdom</c:v>
                </c:pt>
                <c:pt idx="6">
                  <c:v>Sweden</c:v>
                </c:pt>
                <c:pt idx="7">
                  <c:v>Austria--</c:v>
                </c:pt>
                <c:pt idx="8">
                  <c:v>Germany</c:v>
                </c:pt>
                <c:pt idx="9">
                  <c:v>Finland--</c:v>
                </c:pt>
                <c:pt idx="10">
                  <c:v>Belgium</c:v>
                </c:pt>
                <c:pt idx="11">
                  <c:v>Spain--</c:v>
                </c:pt>
                <c:pt idx="12">
                  <c:v>France</c:v>
                </c:pt>
                <c:pt idx="13">
                  <c:v>Italy</c:v>
                </c:pt>
                <c:pt idx="14">
                  <c:v>Malta</c:v>
                </c:pt>
                <c:pt idx="15">
                  <c:v>Greece</c:v>
                </c:pt>
                <c:pt idx="16">
                  <c:v>Portugal</c:v>
                </c:pt>
                <c:pt idx="17">
                  <c:v>Slovenia</c:v>
                </c:pt>
                <c:pt idx="18">
                  <c:v>Czechia</c:v>
                </c:pt>
                <c:pt idx="19">
                  <c:v>Poland</c:v>
                </c:pt>
                <c:pt idx="20">
                  <c:v>Slovakia</c:v>
                </c:pt>
                <c:pt idx="21">
                  <c:v>Estonia</c:v>
                </c:pt>
                <c:pt idx="22">
                  <c:v>Lithuania</c:v>
                </c:pt>
                <c:pt idx="23">
                  <c:v>Hungary</c:v>
                </c:pt>
                <c:pt idx="24">
                  <c:v>Bulgaria</c:v>
                </c:pt>
                <c:pt idx="25">
                  <c:v>Latvia</c:v>
                </c:pt>
                <c:pt idx="26">
                  <c:v>Romania</c:v>
                </c:pt>
              </c:strCache>
            </c:strRef>
          </c:cat>
          <c:val>
            <c:numRef>
              <c:f>Sheet1!$J$5:$J$31</c:f>
              <c:numCache>
                <c:formatCode>General</c:formatCode>
                <c:ptCount val="27"/>
                <c:pt idx="0">
                  <c:v>761.3252</c:v>
                </c:pt>
                <c:pt idx="1">
                  <c:v>285.12569999999999</c:v>
                </c:pt>
                <c:pt idx="2">
                  <c:v>231.5478</c:v>
                </c:pt>
                <c:pt idx="3">
                  <c:v>189.95419999999999</c:v>
                </c:pt>
                <c:pt idx="4">
                  <c:v>185.91</c:v>
                </c:pt>
                <c:pt idx="5">
                  <c:v>98.047309999999996</c:v>
                </c:pt>
                <c:pt idx="6">
                  <c:v>83.033990000000003</c:v>
                </c:pt>
                <c:pt idx="7">
                  <c:v>4.1607719999999997</c:v>
                </c:pt>
                <c:pt idx="8">
                  <c:v>0</c:v>
                </c:pt>
                <c:pt idx="9">
                  <c:v>-19.385819999999999</c:v>
                </c:pt>
                <c:pt idx="10">
                  <c:v>-22.71462</c:v>
                </c:pt>
                <c:pt idx="11">
                  <c:v>-27.8477</c:v>
                </c:pt>
                <c:pt idx="12">
                  <c:v>-74.493870000000001</c:v>
                </c:pt>
                <c:pt idx="13">
                  <c:v>-137.2456</c:v>
                </c:pt>
                <c:pt idx="14">
                  <c:v>-195.24590000000001</c:v>
                </c:pt>
                <c:pt idx="15">
                  <c:v>-256.34300000000002</c:v>
                </c:pt>
                <c:pt idx="16">
                  <c:v>-466.76889999999997</c:v>
                </c:pt>
                <c:pt idx="17">
                  <c:v>-496.40219999999999</c:v>
                </c:pt>
                <c:pt idx="18">
                  <c:v>-551.88890000000004</c:v>
                </c:pt>
                <c:pt idx="19">
                  <c:v>-652.40160000000003</c:v>
                </c:pt>
                <c:pt idx="20">
                  <c:v>-654.91999999999996</c:v>
                </c:pt>
                <c:pt idx="21">
                  <c:v>-741.97</c:v>
                </c:pt>
                <c:pt idx="22">
                  <c:v>-838.09479999999996</c:v>
                </c:pt>
                <c:pt idx="23">
                  <c:v>-872.61069999999995</c:v>
                </c:pt>
                <c:pt idx="24">
                  <c:v>-911.4135</c:v>
                </c:pt>
                <c:pt idx="25">
                  <c:v>-923.08619999999996</c:v>
                </c:pt>
                <c:pt idx="26">
                  <c:v>-1041.98</c:v>
                </c:pt>
              </c:numCache>
            </c:numRef>
          </c:val>
          <c:extLst>
            <c:ext xmlns:c15="http://schemas.microsoft.com/office/drawing/2012/chart" uri="{02D57815-91ED-43cb-92C2-25804820EDAC}">
              <c15:datalabelsRange>
                <c15:f>Sheet1!$M$38:$M$64</c15:f>
                <c15:dlblRangeCache>
                  <c:ptCount val="27"/>
                  <c:pt idx="0">
                    <c:v>33%</c:v>
                  </c:pt>
                  <c:pt idx="1">
                    <c:v>17%</c:v>
                  </c:pt>
                  <c:pt idx="2">
                    <c:v>14%</c:v>
                  </c:pt>
                  <c:pt idx="3">
                    <c:v>11%</c:v>
                  </c:pt>
                  <c:pt idx="4">
                    <c:v>10%</c:v>
                  </c:pt>
                  <c:pt idx="5">
                    <c:v>7%</c:v>
                  </c:pt>
                  <c:pt idx="6">
                    <c:v>5%</c:v>
                  </c:pt>
                  <c:pt idx="7">
                    <c:v>0%</c:v>
                  </c:pt>
                  <c:pt idx="8">
                    <c:v>0%</c:v>
                  </c:pt>
                  <c:pt idx="9">
                    <c:v>-1%</c:v>
                  </c:pt>
                  <c:pt idx="10">
                    <c:v>-2%</c:v>
                  </c:pt>
                  <c:pt idx="11">
                    <c:v>-2%</c:v>
                  </c:pt>
                  <c:pt idx="12">
                    <c:v>-6%</c:v>
                  </c:pt>
                  <c:pt idx="13">
                    <c:v>-11%</c:v>
                  </c:pt>
                  <c:pt idx="14">
                    <c:v>-15%</c:v>
                  </c:pt>
                  <c:pt idx="15">
                    <c:v>-21%</c:v>
                  </c:pt>
                  <c:pt idx="16">
                    <c:v>-55%</c:v>
                  </c:pt>
                  <c:pt idx="17">
                    <c:v>-49%</c:v>
                  </c:pt>
                  <c:pt idx="18">
                    <c:v>-59%</c:v>
                  </c:pt>
                  <c:pt idx="19">
                    <c:v>-83%</c:v>
                  </c:pt>
                  <c:pt idx="20">
                    <c:v>-79%</c:v>
                  </c:pt>
                  <c:pt idx="21">
                    <c:v>-106%</c:v>
                  </c:pt>
                  <c:pt idx="22">
                    <c:v>-142%</c:v>
                  </c:pt>
                  <c:pt idx="23">
                    <c:v>-145%</c:v>
                  </c:pt>
                  <c:pt idx="24">
                    <c:v>-179%</c:v>
                  </c:pt>
                  <c:pt idx="25">
                    <c:v>-172%</c:v>
                  </c:pt>
                  <c:pt idx="26">
                    <c:v>-221%</c:v>
                  </c:pt>
                </c15:dlblRangeCache>
              </c15:datalabelsRange>
            </c:ext>
          </c:extLst>
        </c:ser>
        <c:dLbls>
          <c:showLegendKey val="0"/>
          <c:showVal val="0"/>
          <c:showCatName val="0"/>
          <c:showSerName val="0"/>
          <c:showPercent val="0"/>
          <c:showBubbleSize val="0"/>
        </c:dLbls>
        <c:gapWidth val="219"/>
        <c:overlap val="-27"/>
        <c:axId val="159896304"/>
        <c:axId val="159896864"/>
      </c:barChart>
      <c:catAx>
        <c:axId val="159896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896864"/>
        <c:crosses val="autoZero"/>
        <c:auto val="1"/>
        <c:lblAlgn val="ctr"/>
        <c:lblOffset val="100"/>
        <c:noMultiLvlLbl val="0"/>
      </c:catAx>
      <c:valAx>
        <c:axId val="159896864"/>
        <c:scaling>
          <c:orientation val="minMax"/>
          <c:max val="1000"/>
          <c:min val="-1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896304"/>
        <c:crosses val="autoZero"/>
        <c:crossBetween val="between"/>
      </c:valAx>
      <c:spPr>
        <a:noFill/>
        <a:ln>
          <a:noFill/>
        </a:ln>
        <a:effectLst/>
      </c:spPr>
    </c:plotArea>
    <c:legend>
      <c:legendPos val="b"/>
      <c:layout>
        <c:manualLayout>
          <c:xMode val="edge"/>
          <c:yMode val="edge"/>
          <c:x val="0.79600083616040085"/>
          <c:y val="4.0375854477615394E-2"/>
          <c:w val="0.15340863911640365"/>
          <c:h val="8.863839738078956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907133234542085E-2"/>
          <c:y val="2.6200585077632128E-2"/>
          <c:w val="0.9437420440098816"/>
          <c:h val="0.94355865086304391"/>
        </c:manualLayout>
      </c:layout>
      <c:barChart>
        <c:barDir val="col"/>
        <c:grouping val="clustered"/>
        <c:varyColors val="0"/>
        <c:ser>
          <c:idx val="0"/>
          <c:order val="0"/>
          <c:tx>
            <c:strRef>
              <c:f>Sheet1!$K$8</c:f>
              <c:strCache>
                <c:ptCount val="1"/>
                <c:pt idx="0">
                  <c:v>capital</c:v>
                </c:pt>
              </c:strCache>
            </c:strRef>
          </c:tx>
          <c:spPr>
            <a:solidFill>
              <a:schemeClr val="accent1"/>
            </a:solidFill>
            <a:ln>
              <a:noFill/>
            </a:ln>
            <a:effectLst/>
          </c:spPr>
          <c:invertIfNegative val="0"/>
          <c:cat>
            <c:strRef>
              <c:f>Sheet1!$C$9:$J$21</c:f>
              <c:strCache>
                <c:ptCount val="13"/>
                <c:pt idx="0">
                  <c:v>Austria</c:v>
                </c:pt>
                <c:pt idx="1">
                  <c:v>Germany</c:v>
                </c:pt>
                <c:pt idx="2">
                  <c:v>Belgium</c:v>
                </c:pt>
                <c:pt idx="3">
                  <c:v>France</c:v>
                </c:pt>
                <c:pt idx="4">
                  <c:v>Czechia</c:v>
                </c:pt>
                <c:pt idx="5">
                  <c:v>Slovakia</c:v>
                </c:pt>
                <c:pt idx="6">
                  <c:v>Poland</c:v>
                </c:pt>
                <c:pt idx="7">
                  <c:v>Estonia</c:v>
                </c:pt>
                <c:pt idx="8">
                  <c:v>Lithuania</c:v>
                </c:pt>
                <c:pt idx="9">
                  <c:v>Hungary</c:v>
                </c:pt>
                <c:pt idx="10">
                  <c:v>Latvia</c:v>
                </c:pt>
                <c:pt idx="11">
                  <c:v>Bulgaria</c:v>
                </c:pt>
                <c:pt idx="12">
                  <c:v>Romania</c:v>
                </c:pt>
              </c:strCache>
            </c:strRef>
          </c:cat>
          <c:val>
            <c:numRef>
              <c:f>Sheet1!$K$9:$K$21</c:f>
              <c:numCache>
                <c:formatCode>0%</c:formatCode>
                <c:ptCount val="13"/>
                <c:pt idx="0">
                  <c:v>-0.11132385120350108</c:v>
                </c:pt>
                <c:pt idx="1">
                  <c:v>4.3727382388419889E-2</c:v>
                </c:pt>
                <c:pt idx="2">
                  <c:v>1.2249443207126953E-2</c:v>
                </c:pt>
                <c:pt idx="3">
                  <c:v>-2.008346374543557E-2</c:v>
                </c:pt>
                <c:pt idx="4">
                  <c:v>0.24795417348608839</c:v>
                </c:pt>
                <c:pt idx="5">
                  <c:v>0.70737327188940102</c:v>
                </c:pt>
                <c:pt idx="6">
                  <c:v>0.5524809160305344</c:v>
                </c:pt>
                <c:pt idx="7">
                  <c:v>0.1334688346883468</c:v>
                </c:pt>
                <c:pt idx="8">
                  <c:v>0.65412844036697249</c:v>
                </c:pt>
                <c:pt idx="9">
                  <c:v>0.42100000000000004</c:v>
                </c:pt>
                <c:pt idx="10">
                  <c:v>0.79240282685512375</c:v>
                </c:pt>
                <c:pt idx="11">
                  <c:v>0.14608695652173909</c:v>
                </c:pt>
                <c:pt idx="12">
                  <c:v>0.52422907488986792</c:v>
                </c:pt>
              </c:numCache>
            </c:numRef>
          </c:val>
        </c:ser>
        <c:ser>
          <c:idx val="1"/>
          <c:order val="1"/>
          <c:tx>
            <c:strRef>
              <c:f>Sheet1!$L$8</c:f>
              <c:strCache>
                <c:ptCount val="1"/>
                <c:pt idx="0">
                  <c:v>job</c:v>
                </c:pt>
              </c:strCache>
            </c:strRef>
          </c:tx>
          <c:spPr>
            <a:solidFill>
              <a:schemeClr val="accent2"/>
            </a:solidFill>
            <a:ln>
              <a:noFill/>
            </a:ln>
            <a:effectLst/>
          </c:spPr>
          <c:invertIfNegative val="0"/>
          <c:cat>
            <c:strRef>
              <c:f>Sheet1!$C$9:$J$21</c:f>
              <c:strCache>
                <c:ptCount val="13"/>
                <c:pt idx="0">
                  <c:v>Austria</c:v>
                </c:pt>
                <c:pt idx="1">
                  <c:v>Germany</c:v>
                </c:pt>
                <c:pt idx="2">
                  <c:v>Belgium</c:v>
                </c:pt>
                <c:pt idx="3">
                  <c:v>France</c:v>
                </c:pt>
                <c:pt idx="4">
                  <c:v>Czechia</c:v>
                </c:pt>
                <c:pt idx="5">
                  <c:v>Slovakia</c:v>
                </c:pt>
                <c:pt idx="6">
                  <c:v>Poland</c:v>
                </c:pt>
                <c:pt idx="7">
                  <c:v>Estonia</c:v>
                </c:pt>
                <c:pt idx="8">
                  <c:v>Lithuania</c:v>
                </c:pt>
                <c:pt idx="9">
                  <c:v>Hungary</c:v>
                </c:pt>
                <c:pt idx="10">
                  <c:v>Latvia</c:v>
                </c:pt>
                <c:pt idx="11">
                  <c:v>Bulgaria</c:v>
                </c:pt>
                <c:pt idx="12">
                  <c:v>Romania</c:v>
                </c:pt>
              </c:strCache>
            </c:strRef>
          </c:cat>
          <c:val>
            <c:numRef>
              <c:f>Sheet1!$L$9:$L$21</c:f>
              <c:numCache>
                <c:formatCode>0%</c:formatCode>
                <c:ptCount val="13"/>
                <c:pt idx="0">
                  <c:v>-3.0439164424389533E-3</c:v>
                </c:pt>
                <c:pt idx="1">
                  <c:v>0</c:v>
                </c:pt>
                <c:pt idx="2">
                  <c:v>1.5166254036167262E-2</c:v>
                </c:pt>
                <c:pt idx="3">
                  <c:v>5.5553552811539383E-2</c:v>
                </c:pt>
                <c:pt idx="4">
                  <c:v>0.58544620830295901</c:v>
                </c:pt>
                <c:pt idx="5">
                  <c:v>0.78880231211143725</c:v>
                </c:pt>
                <c:pt idx="6">
                  <c:v>0.82707421565691774</c:v>
                </c:pt>
                <c:pt idx="7">
                  <c:v>1.0595924916696526</c:v>
                </c:pt>
                <c:pt idx="8">
                  <c:v>1.4151687921347129</c:v>
                </c:pt>
                <c:pt idx="9">
                  <c:v>1.453984277967193</c:v>
                </c:pt>
                <c:pt idx="10">
                  <c:v>1.7230748956125053</c:v>
                </c:pt>
                <c:pt idx="11">
                  <c:v>1.7885024192698569</c:v>
                </c:pt>
                <c:pt idx="12">
                  <c:v>2.2097087815130774</c:v>
                </c:pt>
              </c:numCache>
            </c:numRef>
          </c:val>
        </c:ser>
        <c:dLbls>
          <c:showLegendKey val="0"/>
          <c:showVal val="0"/>
          <c:showCatName val="0"/>
          <c:showSerName val="0"/>
          <c:showPercent val="0"/>
          <c:showBubbleSize val="0"/>
        </c:dLbls>
        <c:gapWidth val="219"/>
        <c:overlap val="-27"/>
        <c:axId val="308427824"/>
        <c:axId val="238752320"/>
      </c:barChart>
      <c:catAx>
        <c:axId val="308427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8752320"/>
        <c:crosses val="autoZero"/>
        <c:auto val="1"/>
        <c:lblAlgn val="ctr"/>
        <c:lblOffset val="100"/>
        <c:noMultiLvlLbl val="0"/>
      </c:catAx>
      <c:valAx>
        <c:axId val="2387523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8427824"/>
        <c:crosses val="autoZero"/>
        <c:crossBetween val="between"/>
      </c:valAx>
      <c:spPr>
        <a:noFill/>
        <a:ln>
          <a:noFill/>
        </a:ln>
        <a:effectLst/>
      </c:spPr>
    </c:plotArea>
    <c:legend>
      <c:legendPos val="b"/>
      <c:layout>
        <c:manualLayout>
          <c:xMode val="edge"/>
          <c:yMode val="edge"/>
          <c:x val="5.6104463649433403E-2"/>
          <c:y val="0.32783908752195728"/>
          <c:w val="0.26952049772638731"/>
          <c:h val="8.4079923553718586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0.35833</cdr:x>
      <cdr:y>0.82363</cdr:y>
    </cdr:from>
    <cdr:to>
      <cdr:x>0.68112</cdr:x>
      <cdr:y>1</cdr:y>
    </cdr:to>
    <cdr:sp macro="" textlink="">
      <cdr:nvSpPr>
        <cdr:cNvPr id="2" name="TextBox 1"/>
        <cdr:cNvSpPr txBox="1"/>
      </cdr:nvSpPr>
      <cdr:spPr>
        <a:xfrm xmlns:a="http://schemas.openxmlformats.org/drawingml/2006/main">
          <a:off x="3276600" y="4270176"/>
          <a:ext cx="2951584"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dirty="0"/>
        </a:p>
      </cdr:txBody>
    </cdr:sp>
  </cdr:relSizeAnchor>
  <cdr:relSizeAnchor xmlns:cdr="http://schemas.openxmlformats.org/drawingml/2006/chartDrawing">
    <cdr:from>
      <cdr:x>0.76137</cdr:x>
      <cdr:y>0.33641</cdr:y>
    </cdr:from>
    <cdr:to>
      <cdr:x>0.99761</cdr:x>
      <cdr:y>0.39197</cdr:y>
    </cdr:to>
    <cdr:sp macro="" textlink="">
      <cdr:nvSpPr>
        <cdr:cNvPr id="3" name="TextBox 2"/>
        <cdr:cNvSpPr txBox="1"/>
      </cdr:nvSpPr>
      <cdr:spPr>
        <a:xfrm xmlns:a="http://schemas.openxmlformats.org/drawingml/2006/main">
          <a:off x="6961932" y="1744146"/>
          <a:ext cx="2160240" cy="2880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Figures = wage gaps  in EUR    </a:t>
          </a:r>
          <a:endParaRPr lang="en-GB"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0.94511</cdr:x>
      <cdr:y>0.92007</cdr:y>
    </cdr:from>
    <cdr:to>
      <cdr:x>0.99198</cdr:x>
      <cdr:y>0.96005</cdr:y>
    </cdr:to>
    <cdr:sp macro="" textlink="">
      <cdr:nvSpPr>
        <cdr:cNvPr id="2" name="TextBox 1"/>
        <cdr:cNvSpPr txBox="1"/>
      </cdr:nvSpPr>
      <cdr:spPr>
        <a:xfrm xmlns:a="http://schemas.openxmlformats.org/drawingml/2006/main">
          <a:off x="8712313" y="4971294"/>
          <a:ext cx="432048" cy="21602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900" dirty="0" smtClean="0"/>
            <a:t>-221%</a:t>
          </a:r>
          <a:endParaRPr lang="en-GB" sz="9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GB"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lt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 xmlns:ma14="http://schemas.microsoft.com/office/mac/drawingml/2011/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GB"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C759C7BF-14B0-CE45-A274-F6584ECA7216}" type="slidenum">
              <a:rPr lang="en-GB" altLang="en-US"/>
              <a:pPr/>
              <a:t>‹#›</a:t>
            </a:fld>
            <a:endParaRPr lang="en-GB" altLang="en-US"/>
          </a:p>
        </p:txBody>
      </p:sp>
    </p:spTree>
    <p:extLst>
      <p:ext uri="{BB962C8B-B14F-4D97-AF65-F5344CB8AC3E}">
        <p14:creationId xmlns:p14="http://schemas.microsoft.com/office/powerpoint/2010/main" val="10022366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Shifting focus from employment to working conditions</a:t>
            </a:r>
          </a:p>
          <a:p>
            <a:r>
              <a:rPr lang="en-US" dirty="0" smtClean="0"/>
              <a:t>Wages but also </a:t>
            </a:r>
            <a:r>
              <a:rPr lang="en-US" smtClean="0"/>
              <a:t>job quality</a:t>
            </a:r>
            <a:endParaRPr lang="en-US" dirty="0"/>
          </a:p>
        </p:txBody>
      </p:sp>
      <p:sp>
        <p:nvSpPr>
          <p:cNvPr id="4" name="Slide Number Placeholder 3"/>
          <p:cNvSpPr>
            <a:spLocks noGrp="1"/>
          </p:cNvSpPr>
          <p:nvPr>
            <p:ph type="sldNum" sz="quarter" idx="10"/>
          </p:nvPr>
        </p:nvSpPr>
        <p:spPr/>
        <p:txBody>
          <a:bodyPr/>
          <a:lstStyle/>
          <a:p>
            <a:fld id="{84C2B1AD-A8DF-4B68-9BFC-D7F3E9ECFB06}" type="slidenum">
              <a:rPr lang="en-GB" altLang="en-US" smtClean="0"/>
              <a:pPr/>
              <a:t>1</a:t>
            </a:fld>
            <a:endParaRPr lang="en-GB" altLang="en-US"/>
          </a:p>
        </p:txBody>
      </p:sp>
    </p:spTree>
    <p:extLst>
      <p:ext uri="{BB962C8B-B14F-4D97-AF65-F5344CB8AC3E}">
        <p14:creationId xmlns:p14="http://schemas.microsoft.com/office/powerpoint/2010/main" val="63194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In the member states of Central and Eastern Europe, we are lacking data for the capital stock, which prevents us from calculating sectoral equilibrium wages except in the </a:t>
            </a:r>
            <a:r>
              <a:rPr lang="en-US" sz="1200" b="1" kern="1200" dirty="0" smtClean="0">
                <a:solidFill>
                  <a:schemeClr val="tx1"/>
                </a:solidFill>
                <a:effectLst/>
                <a:latin typeface="Arial" charset="0"/>
                <a:ea typeface="+mn-ea"/>
                <a:cs typeface="+mn-cs"/>
              </a:rPr>
              <a:t>Czech Republic</a:t>
            </a:r>
            <a:r>
              <a:rPr lang="en-US" sz="1200" kern="1200" dirty="0" smtClean="0">
                <a:solidFill>
                  <a:schemeClr val="tx1"/>
                </a:solidFill>
                <a:effectLst/>
                <a:latin typeface="Arial" charset="0"/>
                <a:ea typeface="+mn-ea"/>
                <a:cs typeface="+mn-cs"/>
              </a:rPr>
              <a:t> and </a:t>
            </a:r>
            <a:r>
              <a:rPr lang="en-US" sz="1200" b="1" kern="1200" dirty="0" smtClean="0">
                <a:solidFill>
                  <a:schemeClr val="tx1"/>
                </a:solidFill>
                <a:effectLst/>
                <a:latin typeface="Arial" charset="0"/>
                <a:ea typeface="+mn-ea"/>
                <a:cs typeface="+mn-cs"/>
              </a:rPr>
              <a:t>Poland</a:t>
            </a:r>
            <a:r>
              <a:rPr lang="en-US" sz="1200" kern="1200" dirty="0" smtClean="0">
                <a:solidFill>
                  <a:schemeClr val="tx1"/>
                </a:solidFill>
                <a:effectLst/>
                <a:latin typeface="Arial" charset="0"/>
                <a:ea typeface="+mn-ea"/>
                <a:cs typeface="+mn-cs"/>
              </a:rPr>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effectLst/>
                <a:latin typeface="Arial" charset="0"/>
                <a:ea typeface="+mn-ea"/>
                <a:cs typeface="+mn-cs"/>
              </a:rPr>
              <a:t>Czechia </a:t>
            </a:r>
            <a:r>
              <a:rPr lang="en-US" sz="1200" kern="1200" dirty="0" smtClean="0">
                <a:solidFill>
                  <a:schemeClr val="tx1"/>
                </a:solidFill>
                <a:effectLst/>
                <a:latin typeface="Arial" charset="0"/>
                <a:ea typeface="+mn-ea"/>
                <a:cs typeface="+mn-cs"/>
              </a:rPr>
              <a:t>with few exceptions shows similar levels and growth rates in actual and equilibrium wages, remaining by consequence close to the equilibrium. </a:t>
            </a:r>
            <a:r>
              <a:rPr lang="en-US" sz="1200" b="1" kern="1200" dirty="0" smtClean="0">
                <a:solidFill>
                  <a:schemeClr val="tx1"/>
                </a:solidFill>
                <a:effectLst/>
                <a:latin typeface="Arial" charset="0"/>
                <a:ea typeface="+mn-ea"/>
                <a:cs typeface="+mn-cs"/>
              </a:rPr>
              <a:t>Motor Vehicles</a:t>
            </a:r>
            <a:r>
              <a:rPr lang="en-US" sz="1200" kern="1200" dirty="0" smtClean="0">
                <a:solidFill>
                  <a:schemeClr val="tx1"/>
                </a:solidFill>
                <a:effectLst/>
                <a:latin typeface="Arial" charset="0"/>
                <a:ea typeface="+mn-ea"/>
                <a:cs typeface="+mn-cs"/>
              </a:rPr>
              <a:t>, a sector which is </a:t>
            </a:r>
            <a:r>
              <a:rPr lang="en-US" sz="1200" kern="1200" dirty="0" smtClean="0">
                <a:solidFill>
                  <a:schemeClr val="tx1"/>
                </a:solidFill>
                <a:effectLst/>
                <a:latin typeface="Arial" charset="0"/>
                <a:ea typeface="+mn-ea"/>
                <a:cs typeface="+mn-cs"/>
              </a:rPr>
              <a:t>attracting </a:t>
            </a:r>
            <a:r>
              <a:rPr lang="en-US" sz="1200" kern="1200" dirty="0" smtClean="0">
                <a:solidFill>
                  <a:schemeClr val="tx1"/>
                </a:solidFill>
                <a:effectLst/>
                <a:latin typeface="Arial" charset="0"/>
                <a:ea typeface="+mn-ea"/>
                <a:cs typeface="+mn-cs"/>
              </a:rPr>
              <a:t>a lot of German outsourcing investment, appears to be most </a:t>
            </a:r>
            <a:r>
              <a:rPr lang="en-US" sz="1200" b="1" kern="1200" dirty="0" smtClean="0">
                <a:solidFill>
                  <a:schemeClr val="tx1"/>
                </a:solidFill>
                <a:effectLst/>
                <a:latin typeface="Arial" charset="0"/>
                <a:ea typeface="+mn-ea"/>
                <a:cs typeface="+mn-cs"/>
              </a:rPr>
              <a:t>competitive</a:t>
            </a:r>
            <a:r>
              <a:rPr lang="en-US" sz="1200" kern="1200" dirty="0" smtClean="0">
                <a:solidFill>
                  <a:schemeClr val="tx1"/>
                </a:solidFill>
                <a:effectLst/>
                <a:latin typeface="Arial" charset="0"/>
                <a:ea typeface="+mn-ea"/>
                <a:cs typeface="+mn-cs"/>
              </a:rPr>
              <a:t> industry; among </a:t>
            </a:r>
            <a:r>
              <a:rPr lang="en-US" sz="1200" b="1" kern="1200" dirty="0" smtClean="0">
                <a:solidFill>
                  <a:schemeClr val="tx1"/>
                </a:solidFill>
                <a:effectLst/>
                <a:latin typeface="Arial" charset="0"/>
                <a:ea typeface="+mn-ea"/>
                <a:cs typeface="+mn-cs"/>
              </a:rPr>
              <a:t>services, ICT and Professional services are undervalued</a:t>
            </a:r>
            <a:r>
              <a:rPr lang="en-US" sz="1200" kern="1200" dirty="0" smtClean="0">
                <a:solidFill>
                  <a:schemeClr val="tx1"/>
                </a:solidFill>
                <a:effectLst/>
                <a:latin typeface="Arial" charset="0"/>
                <a:ea typeface="+mn-ea"/>
                <a:cs typeface="+mn-cs"/>
              </a:rPr>
              <a:t>, whereas </a:t>
            </a:r>
            <a:r>
              <a:rPr lang="en-US" sz="1200" b="1" kern="1200" dirty="0" smtClean="0">
                <a:solidFill>
                  <a:schemeClr val="tx1"/>
                </a:solidFill>
                <a:effectLst/>
                <a:latin typeface="Arial" charset="0"/>
                <a:ea typeface="+mn-ea"/>
                <a:cs typeface="+mn-cs"/>
              </a:rPr>
              <a:t>Finance is strongly overvalued</a:t>
            </a:r>
            <a:r>
              <a:rPr lang="en-US" sz="1200" kern="1200" dirty="0" smtClean="0">
                <a:solidFill>
                  <a:schemeClr val="tx1"/>
                </a:solidFill>
                <a:effectLst/>
                <a:latin typeface="Arial" charset="0"/>
                <a:ea typeface="+mn-ea"/>
                <a:cs typeface="+mn-cs"/>
              </a:rPr>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1" kern="120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1" kern="1200" dirty="0" smtClean="0">
              <a:solidFill>
                <a:schemeClr val="tx1"/>
              </a:solidFill>
              <a:effectLst/>
              <a:latin typeface="Arial"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fld id="{C759C7BF-14B0-CE45-A274-F6584ECA7216}" type="slidenum">
              <a:rPr lang="en-GB" altLang="en-US" smtClean="0"/>
              <a:pPr/>
              <a:t>10</a:t>
            </a:fld>
            <a:endParaRPr lang="en-GB" altLang="en-US"/>
          </a:p>
        </p:txBody>
      </p:sp>
    </p:spTree>
    <p:extLst>
      <p:ext uri="{BB962C8B-B14F-4D97-AF65-F5344CB8AC3E}">
        <p14:creationId xmlns:p14="http://schemas.microsoft.com/office/powerpoint/2010/main" val="591449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effectLst/>
                <a:latin typeface="Arial" charset="0"/>
                <a:ea typeface="+mn-ea"/>
                <a:cs typeface="+mn-cs"/>
              </a:rPr>
              <a:t>Poland</a:t>
            </a:r>
            <a:r>
              <a:rPr lang="en-US" sz="1200" kern="1200" dirty="0" smtClean="0">
                <a:solidFill>
                  <a:schemeClr val="tx1"/>
                </a:solidFill>
                <a:effectLst/>
                <a:latin typeface="Arial" charset="0"/>
                <a:ea typeface="+mn-ea"/>
                <a:cs typeface="+mn-cs"/>
              </a:rPr>
              <a:t> is </a:t>
            </a:r>
            <a:r>
              <a:rPr lang="en-US" sz="1200" b="1" kern="1200" dirty="0" smtClean="0">
                <a:solidFill>
                  <a:schemeClr val="tx1"/>
                </a:solidFill>
                <a:effectLst/>
                <a:latin typeface="Arial" charset="0"/>
                <a:ea typeface="+mn-ea"/>
                <a:cs typeface="+mn-cs"/>
              </a:rPr>
              <a:t>strongly undervalued in manufacturing </a:t>
            </a:r>
            <a:r>
              <a:rPr lang="en-US" sz="1200" kern="1200" dirty="0" smtClean="0">
                <a:solidFill>
                  <a:schemeClr val="tx1"/>
                </a:solidFill>
                <a:effectLst/>
                <a:latin typeface="Arial" charset="0"/>
                <a:ea typeface="+mn-ea"/>
                <a:cs typeface="+mn-cs"/>
              </a:rPr>
              <a:t>and </a:t>
            </a:r>
            <a:r>
              <a:rPr lang="en-US" sz="1200" b="1" kern="1200" dirty="0" smtClean="0">
                <a:solidFill>
                  <a:schemeClr val="tx1"/>
                </a:solidFill>
                <a:effectLst/>
                <a:latin typeface="Arial" charset="0"/>
                <a:ea typeface="+mn-ea"/>
                <a:cs typeface="+mn-cs"/>
              </a:rPr>
              <a:t>in most of the service activities</a:t>
            </a:r>
            <a:r>
              <a:rPr lang="en-US" sz="1200" kern="1200" dirty="0" smtClean="0">
                <a:solidFill>
                  <a:schemeClr val="tx1"/>
                </a:solidFill>
                <a:effectLst/>
                <a:latin typeface="Arial" charset="0"/>
                <a:ea typeface="+mn-ea"/>
                <a:cs typeface="+mn-cs"/>
              </a:rPr>
              <a:t>. The main exception is in the </a:t>
            </a:r>
            <a:r>
              <a:rPr lang="en-US" sz="1200" b="1" kern="1200" dirty="0" smtClean="0">
                <a:solidFill>
                  <a:schemeClr val="tx1"/>
                </a:solidFill>
                <a:effectLst/>
                <a:latin typeface="Arial" charset="0"/>
                <a:ea typeface="+mn-ea"/>
                <a:cs typeface="+mn-cs"/>
              </a:rPr>
              <a:t>primary sector, which accounts for more than 4% of GDP and is strongly overvalued</a:t>
            </a:r>
            <a:r>
              <a:rPr lang="en-US" sz="1200" kern="1200" dirty="0" smtClean="0">
                <a:solidFill>
                  <a:schemeClr val="tx1"/>
                </a:solidFill>
                <a:effectLst/>
                <a:latin typeface="Arial" charset="0"/>
                <a:ea typeface="+mn-ea"/>
                <a:cs typeface="+mn-cs"/>
              </a:rPr>
              <a:t>.</a:t>
            </a:r>
            <a:endParaRPr lang="en-GB" sz="1200" kern="1200" dirty="0" smtClean="0">
              <a:solidFill>
                <a:schemeClr val="tx1"/>
              </a:solidFill>
              <a:effectLst/>
              <a:latin typeface="Arial"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fld id="{C759C7BF-14B0-CE45-A274-F6584ECA7216}" type="slidenum">
              <a:rPr lang="en-GB" altLang="en-US" smtClean="0"/>
              <a:pPr/>
              <a:t>11</a:t>
            </a:fld>
            <a:endParaRPr lang="en-GB" altLang="en-US"/>
          </a:p>
        </p:txBody>
      </p:sp>
    </p:spTree>
    <p:extLst>
      <p:ext uri="{BB962C8B-B14F-4D97-AF65-F5344CB8AC3E}">
        <p14:creationId xmlns:p14="http://schemas.microsoft.com/office/powerpoint/2010/main" val="311081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M1 </a:t>
            </a:r>
            <a:r>
              <a:rPr lang="en-US" baseline="0" dirty="0" smtClean="0"/>
              <a:t>explains </a:t>
            </a:r>
            <a:r>
              <a:rPr lang="en-US" dirty="0" smtClean="0"/>
              <a:t> 25% (countries only)</a:t>
            </a:r>
          </a:p>
          <a:p>
            <a:r>
              <a:rPr lang="en-US" dirty="0" smtClean="0"/>
              <a:t>M3</a:t>
            </a:r>
            <a:r>
              <a:rPr lang="en-US" baseline="0" dirty="0" smtClean="0"/>
              <a:t> explains 55%, actually increases country effects in most countries (more complex/experienced job structure/workforce)</a:t>
            </a:r>
          </a:p>
          <a:p>
            <a:r>
              <a:rPr lang="en-US" baseline="0" dirty="0" smtClean="0"/>
              <a:t>Germany the reference category</a:t>
            </a:r>
          </a:p>
          <a:p>
            <a:endParaRPr lang="en-GB" dirty="0" smtClean="0"/>
          </a:p>
          <a:p>
            <a:r>
              <a:rPr lang="en-GB" dirty="0" err="1" smtClean="0"/>
              <a:t>fmt</a:t>
            </a:r>
            <a:r>
              <a:rPr lang="en-GB" dirty="0" smtClean="0"/>
              <a:t>(3))) legend label </a:t>
            </a:r>
            <a:r>
              <a:rPr lang="en-GB" dirty="0" err="1" smtClean="0"/>
              <a:t>varlabels</a:t>
            </a:r>
            <a:r>
              <a:rPr lang="en-GB" dirty="0" smtClean="0"/>
              <a:t>(_c</a:t>
            </a:r>
            <a:endParaRPr lang="en-GB" dirty="0" smtClean="0"/>
          </a:p>
          <a:p>
            <a:r>
              <a:rPr lang="en-GB" dirty="0" err="1" smtClean="0"/>
              <a:t>reg</a:t>
            </a:r>
            <a:r>
              <a:rPr lang="en-GB" dirty="0" smtClean="0"/>
              <a:t> </a:t>
            </a:r>
            <a:r>
              <a:rPr lang="en-GB" dirty="0" err="1" smtClean="0"/>
              <a:t>adincome_mth</a:t>
            </a:r>
            <a:r>
              <a:rPr lang="en-GB" dirty="0" smtClean="0"/>
              <a:t> </a:t>
            </a:r>
            <a:r>
              <a:rPr lang="en-GB" dirty="0" err="1" smtClean="0"/>
              <a:t>ib</a:t>
            </a:r>
            <a:r>
              <a:rPr lang="en-GB" dirty="0" smtClean="0"/>
              <a:t>(5).</a:t>
            </a:r>
            <a:r>
              <a:rPr lang="en-GB" dirty="0" err="1" smtClean="0"/>
              <a:t>countid</a:t>
            </a:r>
            <a:endParaRPr lang="en-GB" dirty="0" smtClean="0"/>
          </a:p>
          <a:p>
            <a:r>
              <a:rPr lang="en-GB" dirty="0" err="1" smtClean="0"/>
              <a:t>reg</a:t>
            </a:r>
            <a:r>
              <a:rPr lang="en-GB" dirty="0" smtClean="0"/>
              <a:t> </a:t>
            </a:r>
            <a:r>
              <a:rPr lang="en-GB" dirty="0" err="1" smtClean="0"/>
              <a:t>adincome_mth</a:t>
            </a:r>
            <a:r>
              <a:rPr lang="en-GB" dirty="0" smtClean="0"/>
              <a:t> </a:t>
            </a:r>
            <a:r>
              <a:rPr lang="en-GB" dirty="0" err="1" smtClean="0"/>
              <a:t>ib</a:t>
            </a:r>
            <a:r>
              <a:rPr lang="en-GB" dirty="0" smtClean="0"/>
              <a:t>(5).</a:t>
            </a:r>
            <a:r>
              <a:rPr lang="en-GB" dirty="0" err="1" smtClean="0"/>
              <a:t>countid</a:t>
            </a:r>
            <a:r>
              <a:rPr lang="en-GB" dirty="0" smtClean="0"/>
              <a:t> </a:t>
            </a:r>
            <a:r>
              <a:rPr lang="en-GB" dirty="0" err="1" smtClean="0"/>
              <a:t>ib</a:t>
            </a:r>
            <a:r>
              <a:rPr lang="en-GB" dirty="0" smtClean="0"/>
              <a:t>(3).y10_isco i.y10_nace_r2_21 i.y10_ef1_isced y10_hh2a y10_hh2b </a:t>
            </a:r>
            <a:r>
              <a:rPr lang="en-GB" dirty="0" err="1" smtClean="0"/>
              <a:t>i.worker</a:t>
            </a:r>
            <a:r>
              <a:rPr lang="en-GB" dirty="0" smtClean="0"/>
              <a:t> </a:t>
            </a:r>
            <a:r>
              <a:rPr lang="en-GB" dirty="0" err="1" smtClean="0"/>
              <a:t>i.workhour</a:t>
            </a:r>
            <a:r>
              <a:rPr lang="en-GB" dirty="0" smtClean="0"/>
              <a:t> </a:t>
            </a:r>
            <a:r>
              <a:rPr lang="en-GB" dirty="0" err="1" smtClean="0"/>
              <a:t>aut</a:t>
            </a:r>
            <a:endParaRPr lang="en-GB" dirty="0" smtClean="0"/>
          </a:p>
          <a:p>
            <a:r>
              <a:rPr lang="en-GB" dirty="0" err="1" smtClean="0"/>
              <a:t>reg</a:t>
            </a:r>
            <a:r>
              <a:rPr lang="en-GB" dirty="0" smtClean="0"/>
              <a:t> </a:t>
            </a:r>
            <a:r>
              <a:rPr lang="en-GB" dirty="0" err="1" smtClean="0"/>
              <a:t>adincome_mth</a:t>
            </a:r>
            <a:r>
              <a:rPr lang="en-GB" dirty="0" smtClean="0"/>
              <a:t> </a:t>
            </a:r>
            <a:r>
              <a:rPr lang="en-GB" dirty="0" err="1" smtClean="0"/>
              <a:t>ib</a:t>
            </a:r>
            <a:r>
              <a:rPr lang="en-GB" dirty="0" smtClean="0"/>
              <a:t>(5).</a:t>
            </a:r>
            <a:r>
              <a:rPr lang="en-GB" dirty="0" err="1" smtClean="0"/>
              <a:t>countid</a:t>
            </a:r>
            <a:r>
              <a:rPr lang="en-GB" dirty="0" smtClean="0"/>
              <a:t> </a:t>
            </a:r>
            <a:r>
              <a:rPr lang="en-GB" dirty="0" err="1" smtClean="0"/>
              <a:t>ib</a:t>
            </a:r>
            <a:r>
              <a:rPr lang="en-GB" dirty="0" smtClean="0"/>
              <a:t>(3).y10_isco i.y10_nace_r2_21 i.y10_ef1_isced y10_hh2a y10_hh2b </a:t>
            </a:r>
            <a:r>
              <a:rPr lang="en-GB" dirty="0" err="1" smtClean="0"/>
              <a:t>i.worker</a:t>
            </a:r>
            <a:r>
              <a:rPr lang="en-GB" dirty="0" smtClean="0"/>
              <a:t> </a:t>
            </a:r>
            <a:r>
              <a:rPr lang="en-GB" dirty="0" err="1" smtClean="0"/>
              <a:t>i.workhour</a:t>
            </a:r>
            <a:r>
              <a:rPr lang="en-GB" dirty="0" smtClean="0"/>
              <a:t> </a:t>
            </a:r>
            <a:r>
              <a:rPr lang="en-GB" dirty="0" err="1" smtClean="0"/>
              <a:t>aut</a:t>
            </a:r>
            <a:r>
              <a:rPr lang="en-GB" dirty="0" smtClean="0"/>
              <a:t> couple kids </a:t>
            </a:r>
            <a:r>
              <a:rPr lang="en-GB" dirty="0" err="1" smtClean="0"/>
              <a:t>i.est_size</a:t>
            </a:r>
            <a:r>
              <a:rPr lang="en-GB" dirty="0" smtClean="0"/>
              <a:t> supervisor </a:t>
            </a:r>
            <a:r>
              <a:rPr lang="en-GB" dirty="0" err="1" smtClean="0"/>
              <a:t>nt_tot</a:t>
            </a:r>
            <a:r>
              <a:rPr lang="en-GB" dirty="0" smtClean="0"/>
              <a:t> </a:t>
            </a:r>
            <a:r>
              <a:rPr lang="en-GB" dirty="0" err="1" smtClean="0"/>
              <a:t>skmatch</a:t>
            </a:r>
            <a:endParaRPr lang="en-GB" dirty="0" smtClean="0"/>
          </a:p>
          <a:p>
            <a:r>
              <a:rPr lang="en-GB" dirty="0" err="1" smtClean="0"/>
              <a:t>estout</a:t>
            </a:r>
            <a:r>
              <a:rPr lang="en-GB" dirty="0" smtClean="0"/>
              <a:t> m1 m2 m3 , cells(b(star </a:t>
            </a:r>
            <a:r>
              <a:rPr lang="en-GB" dirty="0" err="1" smtClean="0"/>
              <a:t>ons</a:t>
            </a:r>
            <a:r>
              <a:rPr lang="en-GB" dirty="0" smtClean="0"/>
              <a:t> Constant)</a:t>
            </a:r>
            <a:endParaRPr lang="en-GB" dirty="0"/>
          </a:p>
        </p:txBody>
      </p:sp>
      <p:sp>
        <p:nvSpPr>
          <p:cNvPr id="4" name="Slide Number Placeholder 3"/>
          <p:cNvSpPr>
            <a:spLocks noGrp="1"/>
          </p:cNvSpPr>
          <p:nvPr>
            <p:ph type="sldNum" sz="quarter" idx="10"/>
          </p:nvPr>
        </p:nvSpPr>
        <p:spPr/>
        <p:txBody>
          <a:bodyPr/>
          <a:lstStyle/>
          <a:p>
            <a:fld id="{C759C7BF-14B0-CE45-A274-F6584ECA7216}" type="slidenum">
              <a:rPr lang="en-GB" altLang="en-US" smtClean="0"/>
              <a:pPr/>
              <a:t>12</a:t>
            </a:fld>
            <a:endParaRPr lang="en-GB" altLang="en-US"/>
          </a:p>
        </p:txBody>
      </p:sp>
    </p:spTree>
    <p:extLst>
      <p:ext uri="{BB962C8B-B14F-4D97-AF65-F5344CB8AC3E}">
        <p14:creationId xmlns:p14="http://schemas.microsoft.com/office/powerpoint/2010/main" val="31570430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759C7BF-14B0-CE45-A274-F6584ECA7216}" type="slidenum">
              <a:rPr lang="en-GB" altLang="en-US" smtClean="0"/>
              <a:pPr/>
              <a:t>13</a:t>
            </a:fld>
            <a:endParaRPr lang="en-GB" altLang="en-US"/>
          </a:p>
        </p:txBody>
      </p:sp>
    </p:spTree>
    <p:extLst>
      <p:ext uri="{BB962C8B-B14F-4D97-AF65-F5344CB8AC3E}">
        <p14:creationId xmlns:p14="http://schemas.microsoft.com/office/powerpoint/2010/main" val="1345604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CZ</a:t>
            </a:r>
            <a:r>
              <a:rPr lang="en-US" baseline="0" dirty="0" smtClean="0"/>
              <a:t> SK PL: consistent</a:t>
            </a:r>
            <a:endParaRPr lang="en-US" dirty="0" smtClean="0"/>
          </a:p>
          <a:p>
            <a:endParaRPr lang="en-US" dirty="0" smtClean="0"/>
          </a:p>
          <a:p>
            <a:r>
              <a:rPr lang="en-US" dirty="0" smtClean="0"/>
              <a:t>EE</a:t>
            </a:r>
            <a:r>
              <a:rPr lang="en-US" baseline="0" dirty="0" smtClean="0"/>
              <a:t> BG: high wage share relative to capital productivity, yet jobs complexity would call for higher remuneration</a:t>
            </a:r>
            <a:endParaRPr lang="en-GB" dirty="0"/>
          </a:p>
        </p:txBody>
      </p:sp>
      <p:sp>
        <p:nvSpPr>
          <p:cNvPr id="4" name="Slide Number Placeholder 3"/>
          <p:cNvSpPr>
            <a:spLocks noGrp="1"/>
          </p:cNvSpPr>
          <p:nvPr>
            <p:ph type="sldNum" sz="quarter" idx="10"/>
          </p:nvPr>
        </p:nvSpPr>
        <p:spPr/>
        <p:txBody>
          <a:bodyPr/>
          <a:lstStyle/>
          <a:p>
            <a:fld id="{C759C7BF-14B0-CE45-A274-F6584ECA7216}" type="slidenum">
              <a:rPr lang="en-GB" altLang="en-US" smtClean="0"/>
              <a:pPr/>
              <a:t>14</a:t>
            </a:fld>
            <a:endParaRPr lang="en-GB" altLang="en-US"/>
          </a:p>
        </p:txBody>
      </p:sp>
    </p:spTree>
    <p:extLst>
      <p:ext uri="{BB962C8B-B14F-4D97-AF65-F5344CB8AC3E}">
        <p14:creationId xmlns:p14="http://schemas.microsoft.com/office/powerpoint/2010/main" val="146184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759C7BF-14B0-CE45-A274-F6584ECA7216}" type="slidenum">
              <a:rPr lang="en-GB" altLang="en-US" smtClean="0"/>
              <a:pPr/>
              <a:t>2</a:t>
            </a:fld>
            <a:endParaRPr lang="en-GB" altLang="en-US"/>
          </a:p>
        </p:txBody>
      </p:sp>
    </p:spTree>
    <p:extLst>
      <p:ext uri="{BB962C8B-B14F-4D97-AF65-F5344CB8AC3E}">
        <p14:creationId xmlns:p14="http://schemas.microsoft.com/office/powerpoint/2010/main" val="392340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 HU as most countries</a:t>
            </a:r>
            <a:r>
              <a:rPr lang="en-US" baseline="0" dirty="0" smtClean="0"/>
              <a:t> </a:t>
            </a:r>
            <a:r>
              <a:rPr lang="en-US" dirty="0" smtClean="0"/>
              <a:t>seem OK (PL too high</a:t>
            </a:r>
            <a:r>
              <a:rPr lang="en-US" baseline="0" dirty="0" smtClean="0"/>
              <a:t> on some indicators)</a:t>
            </a:r>
            <a:endParaRPr lang="en-US" dirty="0" smtClean="0"/>
          </a:p>
          <a:p>
            <a:r>
              <a:rPr lang="en-US" dirty="0" smtClean="0"/>
              <a:t>SK CZ should increase wages</a:t>
            </a:r>
          </a:p>
          <a:p>
            <a:r>
              <a:rPr lang="en-US" dirty="0" smtClean="0"/>
              <a:t>What if GDP low as</a:t>
            </a:r>
            <a:r>
              <a:rPr lang="en-US" baseline="0" dirty="0" smtClean="0"/>
              <a:t> output price low (outsourcing)?</a:t>
            </a:r>
          </a:p>
          <a:p>
            <a:r>
              <a:rPr lang="en-US" baseline="0" dirty="0" smtClean="0"/>
              <a:t>What if GDP low as wages low? (not independent)</a:t>
            </a:r>
            <a:endParaRPr lang="en-GB" dirty="0"/>
          </a:p>
        </p:txBody>
      </p:sp>
      <p:sp>
        <p:nvSpPr>
          <p:cNvPr id="4" name="Slide Number Placeholder 3"/>
          <p:cNvSpPr>
            <a:spLocks noGrp="1"/>
          </p:cNvSpPr>
          <p:nvPr>
            <p:ph type="sldNum" sz="quarter" idx="10"/>
          </p:nvPr>
        </p:nvSpPr>
        <p:spPr/>
        <p:txBody>
          <a:bodyPr/>
          <a:lstStyle/>
          <a:p>
            <a:fld id="{C759C7BF-14B0-CE45-A274-F6584ECA7216}" type="slidenum">
              <a:rPr lang="en-GB" altLang="en-US" smtClean="0"/>
              <a:pPr/>
              <a:t>3</a:t>
            </a:fld>
            <a:endParaRPr lang="en-GB" altLang="en-US"/>
          </a:p>
        </p:txBody>
      </p:sp>
    </p:spTree>
    <p:extLst>
      <p:ext uri="{BB962C8B-B14F-4D97-AF65-F5344CB8AC3E}">
        <p14:creationId xmlns:p14="http://schemas.microsoft.com/office/powerpoint/2010/main" val="377168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 BG, EE</a:t>
            </a:r>
            <a:r>
              <a:rPr lang="en-US" baseline="0" dirty="0" smtClean="0"/>
              <a:t> doing quite well</a:t>
            </a:r>
          </a:p>
          <a:p>
            <a:r>
              <a:rPr lang="en-US" baseline="0" dirty="0" smtClean="0"/>
              <a:t>CZ PL RO </a:t>
            </a:r>
            <a:r>
              <a:rPr lang="en-US" baseline="0" dirty="0" err="1" smtClean="0"/>
              <a:t>etc</a:t>
            </a:r>
            <a:r>
              <a:rPr lang="en-US" baseline="0" dirty="0" smtClean="0"/>
              <a:t> not good</a:t>
            </a:r>
          </a:p>
          <a:p>
            <a:r>
              <a:rPr lang="en-US" baseline="0" dirty="0" smtClean="0"/>
              <a:t>BTW PL doing well on wage level/GDP</a:t>
            </a:r>
          </a:p>
          <a:p>
            <a:r>
              <a:rPr lang="en-US" baseline="0" dirty="0" smtClean="0"/>
              <a:t>Problems: </a:t>
            </a:r>
            <a:r>
              <a:rPr lang="en-US" baseline="0" dirty="0" smtClean="0"/>
              <a:t>(if not adjusted) self </a:t>
            </a:r>
            <a:r>
              <a:rPr lang="en-US" baseline="0" dirty="0" smtClean="0"/>
              <a:t>employees, </a:t>
            </a:r>
            <a:r>
              <a:rPr lang="en-US" baseline="0" dirty="0" smtClean="0"/>
              <a:t>pensions/public sector </a:t>
            </a:r>
            <a:r>
              <a:rPr lang="en-US" baseline="0" dirty="0" smtClean="0"/>
              <a:t>will influence</a:t>
            </a:r>
          </a:p>
          <a:p>
            <a:r>
              <a:rPr lang="en-US" baseline="0" dirty="0" smtClean="0"/>
              <a:t>Government consumption 100% wage share (no profits)</a:t>
            </a:r>
          </a:p>
          <a:p>
            <a:r>
              <a:rPr lang="en-US" baseline="0" dirty="0" smtClean="0"/>
              <a:t>Wage share should be related to capital productivity: if higher productivity/intensity can afford to pay higher wages</a:t>
            </a:r>
            <a:endParaRPr lang="en-GB" dirty="0"/>
          </a:p>
        </p:txBody>
      </p:sp>
      <p:sp>
        <p:nvSpPr>
          <p:cNvPr id="4" name="Slide Number Placeholder 3"/>
          <p:cNvSpPr>
            <a:spLocks noGrp="1"/>
          </p:cNvSpPr>
          <p:nvPr>
            <p:ph type="sldNum" sz="quarter" idx="10"/>
          </p:nvPr>
        </p:nvSpPr>
        <p:spPr/>
        <p:txBody>
          <a:bodyPr/>
          <a:lstStyle/>
          <a:p>
            <a:fld id="{C759C7BF-14B0-CE45-A274-F6584ECA7216}" type="slidenum">
              <a:rPr lang="en-GB" altLang="en-US" smtClean="0"/>
              <a:pPr/>
              <a:t>4</a:t>
            </a:fld>
            <a:endParaRPr lang="en-GB" altLang="en-US"/>
          </a:p>
        </p:txBody>
      </p:sp>
    </p:spTree>
    <p:extLst>
      <p:ext uri="{BB962C8B-B14F-4D97-AF65-F5344CB8AC3E}">
        <p14:creationId xmlns:p14="http://schemas.microsoft.com/office/powerpoint/2010/main" val="2213741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a:t>
            </a:r>
            <a:r>
              <a:rPr lang="en-US" baseline="0" dirty="0" smtClean="0"/>
              <a:t> older data</a:t>
            </a:r>
          </a:p>
          <a:p>
            <a:r>
              <a:rPr lang="en-US" baseline="0" dirty="0" smtClean="0"/>
              <a:t>Many countries missing</a:t>
            </a:r>
          </a:p>
          <a:p>
            <a:endParaRPr lang="en-GB" dirty="0"/>
          </a:p>
        </p:txBody>
      </p:sp>
      <p:sp>
        <p:nvSpPr>
          <p:cNvPr id="4" name="Slide Number Placeholder 3"/>
          <p:cNvSpPr>
            <a:spLocks noGrp="1"/>
          </p:cNvSpPr>
          <p:nvPr>
            <p:ph type="sldNum" sz="quarter" idx="10"/>
          </p:nvPr>
        </p:nvSpPr>
        <p:spPr/>
        <p:txBody>
          <a:bodyPr/>
          <a:lstStyle/>
          <a:p>
            <a:fld id="{C759C7BF-14B0-CE45-A274-F6584ECA7216}" type="slidenum">
              <a:rPr lang="en-GB" altLang="en-US" smtClean="0"/>
              <a:pPr/>
              <a:t>5</a:t>
            </a:fld>
            <a:endParaRPr lang="en-GB" altLang="en-US"/>
          </a:p>
        </p:txBody>
      </p:sp>
    </p:spTree>
    <p:extLst>
      <p:ext uri="{BB962C8B-B14F-4D97-AF65-F5344CB8AC3E}">
        <p14:creationId xmlns:p14="http://schemas.microsoft.com/office/powerpoint/2010/main" val="1972150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I replicated with </a:t>
            </a:r>
            <a:r>
              <a:rPr lang="en-US" baseline="0" dirty="0" err="1" smtClean="0"/>
              <a:t>Ameco</a:t>
            </a:r>
            <a:r>
              <a:rPr lang="en-US" baseline="0" dirty="0" smtClean="0"/>
              <a:t> data, but got much lower wage shares (order seems to be right)</a:t>
            </a:r>
            <a:endParaRPr lang="en-US" dirty="0" smtClean="0"/>
          </a:p>
          <a:p>
            <a:r>
              <a:rPr lang="en-US" dirty="0" smtClean="0"/>
              <a:t>SI </a:t>
            </a:r>
            <a:r>
              <a:rPr lang="en-US" dirty="0" smtClean="0"/>
              <a:t>BG </a:t>
            </a:r>
            <a:r>
              <a:rPr lang="en-US" dirty="0" smtClean="0"/>
              <a:t>EE </a:t>
            </a:r>
            <a:r>
              <a:rPr lang="en-US" dirty="0" smtClean="0"/>
              <a:t>HR doing quite </a:t>
            </a:r>
            <a:r>
              <a:rPr lang="en-US" dirty="0" smtClean="0"/>
              <a:t>well (not on the previous slide), because more matching high capital</a:t>
            </a:r>
            <a:r>
              <a:rPr lang="en-US" baseline="0" dirty="0" smtClean="0"/>
              <a:t> productivity (still could be higher in later data)</a:t>
            </a:r>
          </a:p>
          <a:p>
            <a:endParaRPr lang="en-US" baseline="0" dirty="0" smtClean="0"/>
          </a:p>
          <a:p>
            <a:r>
              <a:rPr lang="en-US" baseline="0" dirty="0" smtClean="0"/>
              <a:t>BG not consistent with </a:t>
            </a:r>
            <a:r>
              <a:rPr lang="en-US" baseline="0" dirty="0" err="1" smtClean="0"/>
              <a:t>Stockhammer</a:t>
            </a:r>
            <a:endParaRPr lang="en-GB" dirty="0"/>
          </a:p>
        </p:txBody>
      </p:sp>
      <p:sp>
        <p:nvSpPr>
          <p:cNvPr id="4" name="Slide Number Placeholder 3"/>
          <p:cNvSpPr>
            <a:spLocks noGrp="1"/>
          </p:cNvSpPr>
          <p:nvPr>
            <p:ph type="sldNum" sz="quarter" idx="10"/>
          </p:nvPr>
        </p:nvSpPr>
        <p:spPr/>
        <p:txBody>
          <a:bodyPr/>
          <a:lstStyle/>
          <a:p>
            <a:fld id="{C759C7BF-14B0-CE45-A274-F6584ECA7216}" type="slidenum">
              <a:rPr lang="en-GB" altLang="en-US" smtClean="0"/>
              <a:pPr/>
              <a:t>6</a:t>
            </a:fld>
            <a:endParaRPr lang="en-GB" altLang="en-US"/>
          </a:p>
        </p:txBody>
      </p:sp>
    </p:spTree>
    <p:extLst>
      <p:ext uri="{BB962C8B-B14F-4D97-AF65-F5344CB8AC3E}">
        <p14:creationId xmlns:p14="http://schemas.microsoft.com/office/powerpoint/2010/main" val="1362904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Compensation per employee as percentage of nominal gross value added per person employed</a:t>
            </a:r>
          </a:p>
          <a:p>
            <a:endParaRPr lang="en-US" dirty="0" smtClean="0"/>
          </a:p>
          <a:p>
            <a:endParaRPr lang="en-US" dirty="0" smtClean="0"/>
          </a:p>
          <a:p>
            <a:r>
              <a:rPr lang="en-US" dirty="0" smtClean="0"/>
              <a:t>HR</a:t>
            </a:r>
            <a:r>
              <a:rPr lang="en-US" baseline="0" dirty="0" smtClean="0"/>
              <a:t> EE SI doing quite well</a:t>
            </a:r>
          </a:p>
          <a:p>
            <a:r>
              <a:rPr lang="en-US" dirty="0" smtClean="0"/>
              <a:t>Pushes up</a:t>
            </a:r>
            <a:r>
              <a:rPr lang="en-US" baseline="0" dirty="0" smtClean="0"/>
              <a:t> wage share in CZ SK</a:t>
            </a:r>
          </a:p>
          <a:p>
            <a:r>
              <a:rPr lang="en-US" baseline="0" dirty="0" smtClean="0"/>
              <a:t>Lower gap from DE</a:t>
            </a:r>
            <a:endParaRPr lang="en-GB" dirty="0"/>
          </a:p>
        </p:txBody>
      </p:sp>
      <p:sp>
        <p:nvSpPr>
          <p:cNvPr id="4" name="Slide Number Placeholder 3"/>
          <p:cNvSpPr>
            <a:spLocks noGrp="1"/>
          </p:cNvSpPr>
          <p:nvPr>
            <p:ph type="sldNum" sz="quarter" idx="10"/>
          </p:nvPr>
        </p:nvSpPr>
        <p:spPr/>
        <p:txBody>
          <a:bodyPr/>
          <a:lstStyle/>
          <a:p>
            <a:fld id="{C759C7BF-14B0-CE45-A274-F6584ECA7216}" type="slidenum">
              <a:rPr lang="en-GB" altLang="en-US" smtClean="0"/>
              <a:pPr/>
              <a:t>7</a:t>
            </a:fld>
            <a:endParaRPr lang="en-GB" altLang="en-US"/>
          </a:p>
        </p:txBody>
      </p:sp>
    </p:spTree>
    <p:extLst>
      <p:ext uri="{BB962C8B-B14F-4D97-AF65-F5344CB8AC3E}">
        <p14:creationId xmlns:p14="http://schemas.microsoft.com/office/powerpoint/2010/main" val="3488634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SI </a:t>
            </a:r>
            <a:r>
              <a:rPr lang="en-US" baseline="0" dirty="0" smtClean="0"/>
              <a:t>EE BG now undervalued despite larger wage </a:t>
            </a:r>
            <a:r>
              <a:rPr lang="en-US" baseline="0" dirty="0" smtClean="0"/>
              <a:t>share (still less than the rest)</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IE LU driven by profits/output</a:t>
            </a:r>
            <a:r>
              <a:rPr lang="en-US" baseline="0" dirty="0" smtClean="0"/>
              <a:t> reported there (indication of a problem of this methodology)</a:t>
            </a:r>
          </a:p>
          <a:p>
            <a:endParaRPr lang="en-GB" dirty="0"/>
          </a:p>
        </p:txBody>
      </p:sp>
      <p:sp>
        <p:nvSpPr>
          <p:cNvPr id="4" name="Slide Number Placeholder 3"/>
          <p:cNvSpPr>
            <a:spLocks noGrp="1"/>
          </p:cNvSpPr>
          <p:nvPr>
            <p:ph type="sldNum" sz="quarter" idx="10"/>
          </p:nvPr>
        </p:nvSpPr>
        <p:spPr/>
        <p:txBody>
          <a:bodyPr/>
          <a:lstStyle/>
          <a:p>
            <a:fld id="{C759C7BF-14B0-CE45-A274-F6584ECA7216}" type="slidenum">
              <a:rPr lang="en-GB" altLang="en-US" smtClean="0"/>
              <a:pPr/>
              <a:t>8</a:t>
            </a:fld>
            <a:endParaRPr lang="en-GB" altLang="en-US"/>
          </a:p>
        </p:txBody>
      </p:sp>
    </p:spTree>
    <p:extLst>
      <p:ext uri="{BB962C8B-B14F-4D97-AF65-F5344CB8AC3E}">
        <p14:creationId xmlns:p14="http://schemas.microsoft.com/office/powerpoint/2010/main" val="3662700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t>
            </a:r>
            <a:r>
              <a:rPr lang="en-US" sz="1200" kern="1200" dirty="0" smtClean="0">
                <a:solidFill>
                  <a:schemeClr val="tx1"/>
                </a:solidFill>
                <a:effectLst/>
                <a:latin typeface="Arial" charset="0"/>
                <a:ea typeface="+mn-ea"/>
                <a:cs typeface="+mn-cs"/>
              </a:rPr>
              <a:t>he sectoral dynamics of the relative ACE provides an interesting explanation for the competitiveness gain in terms of rising equilibrium wages in the manufacturing sector before the global financial crisis. In </a:t>
            </a:r>
            <a:r>
              <a:rPr lang="en-US" sz="1200" b="1" kern="1200" dirty="0" smtClean="0">
                <a:solidFill>
                  <a:schemeClr val="tx1"/>
                </a:solidFill>
                <a:effectLst/>
                <a:latin typeface="Arial" charset="0"/>
                <a:ea typeface="+mn-ea"/>
                <a:cs typeface="+mn-cs"/>
              </a:rPr>
              <a:t>Germany, Austria and the Netherlands </a:t>
            </a:r>
            <a:r>
              <a:rPr lang="en-US" sz="1200" kern="1200" dirty="0" smtClean="0">
                <a:solidFill>
                  <a:schemeClr val="tx1"/>
                </a:solidFill>
                <a:effectLst/>
                <a:latin typeface="Arial" charset="0"/>
                <a:ea typeface="+mn-ea"/>
                <a:cs typeface="+mn-cs"/>
              </a:rPr>
              <a:t>this effect is driven essentially by </a:t>
            </a:r>
            <a:r>
              <a:rPr lang="en-US" sz="1200" b="1" kern="1200" dirty="0" smtClean="0">
                <a:solidFill>
                  <a:schemeClr val="tx1"/>
                </a:solidFill>
                <a:effectLst/>
                <a:latin typeface="Arial" charset="0"/>
                <a:ea typeface="+mn-ea"/>
                <a:cs typeface="+mn-cs"/>
              </a:rPr>
              <a:t>capital accumulation </a:t>
            </a:r>
            <a:r>
              <a:rPr lang="en-US" sz="1200" kern="1200" dirty="0" smtClean="0">
                <a:solidFill>
                  <a:schemeClr val="tx1"/>
                </a:solidFill>
                <a:effectLst/>
                <a:latin typeface="Arial" charset="0"/>
                <a:ea typeface="+mn-ea"/>
                <a:cs typeface="+mn-cs"/>
              </a:rPr>
              <a:t>whereas in the two </a:t>
            </a:r>
            <a:r>
              <a:rPr lang="en-US" sz="1200" b="1" kern="1200" dirty="0" smtClean="0">
                <a:solidFill>
                  <a:schemeClr val="tx1"/>
                </a:solidFill>
                <a:effectLst/>
                <a:latin typeface="Arial" charset="0"/>
                <a:ea typeface="+mn-ea"/>
                <a:cs typeface="+mn-cs"/>
              </a:rPr>
              <a:t>CEECs the catching up in terms of output growth</a:t>
            </a:r>
            <a:r>
              <a:rPr lang="en-US" sz="1200" kern="1200" dirty="0" smtClean="0">
                <a:solidFill>
                  <a:schemeClr val="tx1"/>
                </a:solidFill>
                <a:effectLst/>
                <a:latin typeface="Arial" charset="0"/>
                <a:ea typeface="+mn-ea"/>
                <a:cs typeface="+mn-cs"/>
              </a:rPr>
              <a:t> can explain the result. After the crisis, the overall change was rather low and with less significant sectoral differences. The service sector does not seem to be particularly affected by important changes in both periods. Important exceptions are, in any case, the post-crisis effect in Italy and Poland. In the former, services partially counterbalanced the disappointing performance of the other sectors, driven by capital accumulation. </a:t>
            </a:r>
          </a:p>
          <a:p>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In </a:t>
            </a:r>
            <a:r>
              <a:rPr lang="en-US" sz="1200" b="1" kern="1200" dirty="0" smtClean="0">
                <a:solidFill>
                  <a:schemeClr val="tx1"/>
                </a:solidFill>
                <a:effectLst/>
                <a:latin typeface="Arial" charset="0"/>
                <a:ea typeface="+mn-ea"/>
                <a:cs typeface="+mn-cs"/>
              </a:rPr>
              <a:t>Germany (Table A1.7)</a:t>
            </a:r>
            <a:r>
              <a:rPr lang="en-US" sz="1200" kern="1200" dirty="0" smtClean="0">
                <a:solidFill>
                  <a:schemeClr val="tx1"/>
                </a:solidFill>
                <a:effectLst/>
                <a:latin typeface="Arial" charset="0"/>
                <a:ea typeface="+mn-ea"/>
                <a:cs typeface="+mn-cs"/>
              </a:rPr>
              <a:t> wages became undervalued around 2007, but the competitive advantage in </a:t>
            </a:r>
            <a:r>
              <a:rPr lang="en-US" sz="1200" b="1" kern="1200" dirty="0" smtClean="0">
                <a:solidFill>
                  <a:schemeClr val="tx1"/>
                </a:solidFill>
                <a:effectLst/>
                <a:latin typeface="Arial" charset="0"/>
                <a:ea typeface="+mn-ea"/>
                <a:cs typeface="+mn-cs"/>
              </a:rPr>
              <a:t>manufacturing</a:t>
            </a:r>
            <a:r>
              <a:rPr lang="en-US" sz="1200" kern="1200" dirty="0" smtClean="0">
                <a:solidFill>
                  <a:schemeClr val="tx1"/>
                </a:solidFill>
                <a:effectLst/>
                <a:latin typeface="Arial" charset="0"/>
                <a:ea typeface="+mn-ea"/>
                <a:cs typeface="+mn-cs"/>
              </a:rPr>
              <a:t> started already at the end of the ‘1990s and continued to improve over the whole period </a:t>
            </a:r>
            <a:r>
              <a:rPr lang="en-US" sz="1200" b="1" kern="1200" dirty="0" smtClean="0">
                <a:solidFill>
                  <a:schemeClr val="tx1"/>
                </a:solidFill>
                <a:effectLst/>
                <a:latin typeface="Arial" charset="0"/>
                <a:ea typeface="+mn-ea"/>
                <a:cs typeface="+mn-cs"/>
              </a:rPr>
              <a:t>due to moderate wage increases relative to the growth of equilibrium wages</a:t>
            </a:r>
            <a:r>
              <a:rPr lang="en-US" sz="1200" kern="1200" dirty="0" smtClean="0">
                <a:solidFill>
                  <a:schemeClr val="tx1"/>
                </a:solidFill>
                <a:effectLst/>
                <a:latin typeface="Arial" charset="0"/>
                <a:ea typeface="+mn-ea"/>
                <a:cs typeface="+mn-cs"/>
              </a:rPr>
              <a:t>. Such gain is common to most of the German manufacturing sectors, in particular the medium-high tech ones. </a:t>
            </a:r>
            <a:r>
              <a:rPr lang="en-US" sz="1200" b="1" kern="1200" dirty="0" smtClean="0">
                <a:solidFill>
                  <a:schemeClr val="tx1"/>
                </a:solidFill>
                <a:effectLst/>
                <a:latin typeface="Arial" charset="0"/>
                <a:ea typeface="+mn-ea"/>
                <a:cs typeface="+mn-cs"/>
              </a:rPr>
              <a:t>Lower gains are recorded in the food and textile industries and in the manufacturing of all transport equipment</a:t>
            </a:r>
            <a:r>
              <a:rPr lang="en-US" sz="1200" kern="1200" dirty="0" smtClean="0">
                <a:solidFill>
                  <a:schemeClr val="tx1"/>
                </a:solidFill>
                <a:effectLst/>
                <a:latin typeface="Arial" charset="0"/>
                <a:ea typeface="+mn-ea"/>
                <a:cs typeface="+mn-cs"/>
              </a:rPr>
              <a:t>. As to the </a:t>
            </a:r>
            <a:r>
              <a:rPr lang="en-US" sz="1200" b="1" kern="1200" dirty="0" smtClean="0">
                <a:solidFill>
                  <a:schemeClr val="tx1"/>
                </a:solidFill>
                <a:effectLst/>
                <a:latin typeface="Arial" charset="0"/>
                <a:ea typeface="+mn-ea"/>
                <a:cs typeface="+mn-cs"/>
              </a:rPr>
              <a:t>service sector, the picture is partially reversed</a:t>
            </a:r>
            <a:r>
              <a:rPr lang="en-US" sz="1200" kern="1200" dirty="0" smtClean="0">
                <a:solidFill>
                  <a:schemeClr val="tx1"/>
                </a:solidFill>
                <a:effectLst/>
                <a:latin typeface="Arial" charset="0"/>
                <a:ea typeface="+mn-ea"/>
                <a:cs typeface="+mn-cs"/>
              </a:rPr>
              <a:t>: there is a competitive advantage only in Telecommunications (from 2005), Trade and Repairs (from 2003) and Professional Services while strong disadvantages exist in Transports, Finance, Education, Arts and Entertainments and, since 2001, in ICT services.</a:t>
            </a:r>
            <a:endParaRPr lang="en-GB" dirty="0"/>
          </a:p>
        </p:txBody>
      </p:sp>
      <p:sp>
        <p:nvSpPr>
          <p:cNvPr id="4" name="Slide Number Placeholder 3"/>
          <p:cNvSpPr>
            <a:spLocks noGrp="1"/>
          </p:cNvSpPr>
          <p:nvPr>
            <p:ph type="sldNum" sz="quarter" idx="10"/>
          </p:nvPr>
        </p:nvSpPr>
        <p:spPr/>
        <p:txBody>
          <a:bodyPr/>
          <a:lstStyle/>
          <a:p>
            <a:fld id="{C759C7BF-14B0-CE45-A274-F6584ECA7216}" type="slidenum">
              <a:rPr lang="en-GB" altLang="en-US" smtClean="0"/>
              <a:pPr/>
              <a:t>9</a:t>
            </a:fld>
            <a:endParaRPr lang="en-GB" altLang="en-US"/>
          </a:p>
        </p:txBody>
      </p:sp>
    </p:spTree>
    <p:extLst>
      <p:ext uri="{BB962C8B-B14F-4D97-AF65-F5344CB8AC3E}">
        <p14:creationId xmlns:p14="http://schemas.microsoft.com/office/powerpoint/2010/main" val="13942016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 name="Picture 7" descr="logoty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2575" y="6207125"/>
            <a:ext cx="914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0" name="Rectangle 2"/>
          <p:cNvSpPr>
            <a:spLocks noGrp="1" noChangeArrowheads="1"/>
          </p:cNvSpPr>
          <p:nvPr>
            <p:ph type="ctrTitle"/>
          </p:nvPr>
        </p:nvSpPr>
        <p:spPr>
          <a:xfrm>
            <a:off x="323850" y="1798638"/>
            <a:ext cx="5686425" cy="503237"/>
          </a:xfrm>
          <a:extLst>
            <a:ext uri="{91240B29-F687-4F45-9708-019B960494DF}">
              <a14:hiddenLine xmlns:a14="http://schemas.microsoft.com/office/drawing/2010/main" w="9525" algn="ctr">
                <a:solidFill>
                  <a:schemeClr val="tx1"/>
                </a:solidFill>
                <a:miter lim="800000"/>
                <a:headEnd/>
                <a:tailEnd/>
              </a14:hiddenLine>
            </a:ext>
          </a:extLst>
        </p:spPr>
        <p:txBody>
          <a:bodyPr lIns="0" rIns="0">
            <a:spAutoFit/>
          </a:bodyPr>
          <a:lstStyle>
            <a:lvl1pPr>
              <a:spcBef>
                <a:spcPct val="20000"/>
              </a:spcBef>
              <a:buClr>
                <a:srgbClr val="00AEEF"/>
              </a:buClr>
              <a:buSzPct val="80000"/>
              <a:buFont typeface="Arial" charset="0"/>
              <a:buNone/>
              <a:defRPr sz="3300">
                <a:solidFill>
                  <a:schemeClr val="tx2"/>
                </a:solidFill>
              </a:defRPr>
            </a:lvl1pPr>
          </a:lstStyle>
          <a:p>
            <a:pPr lvl="0"/>
            <a:r>
              <a:rPr lang="en-US" altLang="en-US" noProof="0" smtClean="0"/>
              <a:t>Click to edit Master title style</a:t>
            </a:r>
            <a:endParaRPr lang="en-GB" altLang="en-US" noProof="0" smtClean="0"/>
          </a:p>
        </p:txBody>
      </p:sp>
      <p:sp>
        <p:nvSpPr>
          <p:cNvPr id="43011" name="Rectangle 3"/>
          <p:cNvSpPr>
            <a:spLocks noGrp="1" noChangeArrowheads="1"/>
          </p:cNvSpPr>
          <p:nvPr>
            <p:ph type="subTitle" idx="1"/>
          </p:nvPr>
        </p:nvSpPr>
        <p:spPr>
          <a:xfrm>
            <a:off x="323850" y="3598863"/>
            <a:ext cx="8348663" cy="365125"/>
          </a:xfrm>
          <a:extLst>
            <a:ext uri="{909E8E84-426E-40DD-AFC4-6F175D3DCCD1}">
              <a14:hiddenFill xmlns:a14="http://schemas.microsoft.com/office/drawing/2010/main">
                <a:solidFill>
                  <a:srgbClr val="8D817B"/>
                </a:solidFill>
              </a14:hiddenFill>
            </a:ext>
            <a:ext uri="{91240B29-F687-4F45-9708-019B960494DF}">
              <a14:hiddenLine xmlns:a14="http://schemas.microsoft.com/office/drawing/2010/main" w="9525" algn="ctr">
                <a:solidFill>
                  <a:schemeClr val="tx1"/>
                </a:solidFill>
                <a:miter lim="800000"/>
                <a:headEnd/>
                <a:tailEnd/>
              </a14:hiddenLine>
            </a:ext>
          </a:extLst>
        </p:spPr>
        <p:txBody>
          <a:bodyPr lIns="0" rIns="0"/>
          <a:lstStyle>
            <a:lvl1pPr marL="0" indent="0">
              <a:buFont typeface="Arial" charset="0"/>
              <a:buNone/>
              <a:defRPr>
                <a:solidFill>
                  <a:schemeClr val="hlink"/>
                </a:solidFill>
              </a:defRPr>
            </a:lvl1pPr>
          </a:lstStyle>
          <a:p>
            <a:pPr lvl="0"/>
            <a:r>
              <a:rPr lang="en-US" altLang="en-US" noProof="0" smtClean="0"/>
              <a:t>Click to edit Master subtitle style</a:t>
            </a:r>
            <a:endParaRPr lang="en-GB" altLang="en-US" noProof="0" smtClean="0"/>
          </a:p>
        </p:txBody>
      </p:sp>
    </p:spTree>
    <p:extLst>
      <p:ext uri="{BB962C8B-B14F-4D97-AF65-F5344CB8AC3E}">
        <p14:creationId xmlns:p14="http://schemas.microsoft.com/office/powerpoint/2010/main" val="476527239"/>
      </p:ext>
    </p:extLst>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jan drahokoupil © etui (2016)</a:t>
            </a: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smtClean="0"/>
              <a:t>wages in eastern europe</a:t>
            </a: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C83B2061-84FF-6744-B3B8-149AA88B1933}" type="slidenum">
              <a:rPr lang="en-GB" altLang="en-US"/>
              <a:pPr/>
              <a:t>‹#›</a:t>
            </a:fld>
            <a:endParaRPr lang="en-GB" altLang="en-US"/>
          </a:p>
        </p:txBody>
      </p:sp>
    </p:spTree>
    <p:extLst>
      <p:ext uri="{BB962C8B-B14F-4D97-AF65-F5344CB8AC3E}">
        <p14:creationId xmlns:p14="http://schemas.microsoft.com/office/powerpoint/2010/main" val="18811136"/>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6538" y="323850"/>
            <a:ext cx="2085975" cy="55530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23850" y="323850"/>
            <a:ext cx="6110288" cy="5553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jan drahokoupil © etui (2016)</a:t>
            </a: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smtClean="0"/>
              <a:t>wages in eastern europe</a:t>
            </a: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2F0E174A-C619-BF4D-A19B-D2FDC8C5A27B}" type="slidenum">
              <a:rPr lang="en-GB" altLang="en-US"/>
              <a:pPr/>
              <a:t>‹#›</a:t>
            </a:fld>
            <a:endParaRPr lang="en-GB" altLang="en-US"/>
          </a:p>
        </p:txBody>
      </p:sp>
    </p:spTree>
    <p:extLst>
      <p:ext uri="{BB962C8B-B14F-4D97-AF65-F5344CB8AC3E}">
        <p14:creationId xmlns:p14="http://schemas.microsoft.com/office/powerpoint/2010/main" val="47866664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jan drahokoupil © etui (2016)</a:t>
            </a: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smtClean="0"/>
              <a:t>wages in eastern europe</a:t>
            </a: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AF7D5001-A9BA-B247-AC8E-5971448486D7}" type="slidenum">
              <a:rPr lang="en-GB" altLang="en-US"/>
              <a:pPr/>
              <a:t>‹#›</a:t>
            </a:fld>
            <a:endParaRPr lang="en-GB" altLang="en-US"/>
          </a:p>
        </p:txBody>
      </p:sp>
    </p:spTree>
    <p:extLst>
      <p:ext uri="{BB962C8B-B14F-4D97-AF65-F5344CB8AC3E}">
        <p14:creationId xmlns:p14="http://schemas.microsoft.com/office/powerpoint/2010/main" val="187651127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jan drahokoupil © etui (2016)</a:t>
            </a: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smtClean="0"/>
              <a:t>wages in eastern europe</a:t>
            </a: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53E20B6A-702D-D14F-8710-0FCE69128643}" type="slidenum">
              <a:rPr lang="en-GB" altLang="en-US"/>
              <a:pPr/>
              <a:t>‹#›</a:t>
            </a:fld>
            <a:endParaRPr lang="en-GB" altLang="en-US"/>
          </a:p>
        </p:txBody>
      </p:sp>
    </p:spTree>
    <p:extLst>
      <p:ext uri="{BB962C8B-B14F-4D97-AF65-F5344CB8AC3E}">
        <p14:creationId xmlns:p14="http://schemas.microsoft.com/office/powerpoint/2010/main" val="580075048"/>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23850" y="1600200"/>
            <a:ext cx="4097338"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573588" y="1600200"/>
            <a:ext cx="4098925"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jan drahokoupil © etui (2016)</a:t>
            </a: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smtClean="0"/>
              <a:t>wages in eastern europe</a:t>
            </a: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985B261D-73A9-8147-BB00-AA03BFEB0959}" type="slidenum">
              <a:rPr lang="en-GB" altLang="en-US"/>
              <a:pPr/>
              <a:t>‹#›</a:t>
            </a:fld>
            <a:endParaRPr lang="en-GB" altLang="en-US"/>
          </a:p>
        </p:txBody>
      </p:sp>
    </p:spTree>
    <p:extLst>
      <p:ext uri="{BB962C8B-B14F-4D97-AF65-F5344CB8AC3E}">
        <p14:creationId xmlns:p14="http://schemas.microsoft.com/office/powerpoint/2010/main" val="1893058003"/>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mtClean="0"/>
              <a:t>jan drahokoupil © etui (2016)</a:t>
            </a: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GB" altLang="en-US" smtClean="0"/>
              <a:t>wages in eastern europe</a:t>
            </a:r>
            <a:endParaRPr lang="en-GB" altLang="en-US"/>
          </a:p>
        </p:txBody>
      </p:sp>
      <p:sp>
        <p:nvSpPr>
          <p:cNvPr id="9" name="Rectangle 6"/>
          <p:cNvSpPr>
            <a:spLocks noGrp="1" noChangeArrowheads="1"/>
          </p:cNvSpPr>
          <p:nvPr>
            <p:ph type="sldNum" sz="quarter" idx="12"/>
          </p:nvPr>
        </p:nvSpPr>
        <p:spPr>
          <a:ln/>
        </p:spPr>
        <p:txBody>
          <a:bodyPr/>
          <a:lstStyle>
            <a:lvl1pPr>
              <a:defRPr/>
            </a:lvl1pPr>
          </a:lstStyle>
          <a:p>
            <a:fld id="{428CF2AD-31C0-534B-BDE1-581F790B419B}" type="slidenum">
              <a:rPr lang="en-GB" altLang="en-US"/>
              <a:pPr/>
              <a:t>‹#›</a:t>
            </a:fld>
            <a:endParaRPr lang="en-GB" altLang="en-US"/>
          </a:p>
        </p:txBody>
      </p:sp>
    </p:spTree>
    <p:extLst>
      <p:ext uri="{BB962C8B-B14F-4D97-AF65-F5344CB8AC3E}">
        <p14:creationId xmlns:p14="http://schemas.microsoft.com/office/powerpoint/2010/main" val="1655626116"/>
      </p:ext>
    </p:extLst>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mtClean="0"/>
              <a:t>jan drahokoupil © etui (2016)</a:t>
            </a: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GB" altLang="en-US" smtClean="0"/>
              <a:t>wages in eastern europe</a:t>
            </a:r>
            <a:endParaRPr lang="en-GB" altLang="en-US"/>
          </a:p>
        </p:txBody>
      </p:sp>
      <p:sp>
        <p:nvSpPr>
          <p:cNvPr id="5" name="Rectangle 6"/>
          <p:cNvSpPr>
            <a:spLocks noGrp="1" noChangeArrowheads="1"/>
          </p:cNvSpPr>
          <p:nvPr>
            <p:ph type="sldNum" sz="quarter" idx="12"/>
          </p:nvPr>
        </p:nvSpPr>
        <p:spPr>
          <a:ln/>
        </p:spPr>
        <p:txBody>
          <a:bodyPr/>
          <a:lstStyle>
            <a:lvl1pPr>
              <a:defRPr/>
            </a:lvl1pPr>
          </a:lstStyle>
          <a:p>
            <a:fld id="{D629CEBB-C578-3A42-9157-4FDC4D02D36C}" type="slidenum">
              <a:rPr lang="en-GB" altLang="en-US"/>
              <a:pPr/>
              <a:t>‹#›</a:t>
            </a:fld>
            <a:endParaRPr lang="en-GB" altLang="en-US"/>
          </a:p>
        </p:txBody>
      </p:sp>
    </p:spTree>
    <p:extLst>
      <p:ext uri="{BB962C8B-B14F-4D97-AF65-F5344CB8AC3E}">
        <p14:creationId xmlns:p14="http://schemas.microsoft.com/office/powerpoint/2010/main" val="116251743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mtClean="0"/>
              <a:t>jan drahokoupil © etui (2016)</a:t>
            </a: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GB" altLang="en-US" smtClean="0"/>
              <a:t>wages in eastern europe</a:t>
            </a:r>
            <a:endParaRPr lang="en-GB" altLang="en-US"/>
          </a:p>
        </p:txBody>
      </p:sp>
      <p:sp>
        <p:nvSpPr>
          <p:cNvPr id="4" name="Rectangle 6"/>
          <p:cNvSpPr>
            <a:spLocks noGrp="1" noChangeArrowheads="1"/>
          </p:cNvSpPr>
          <p:nvPr>
            <p:ph type="sldNum" sz="quarter" idx="12"/>
          </p:nvPr>
        </p:nvSpPr>
        <p:spPr>
          <a:ln/>
        </p:spPr>
        <p:txBody>
          <a:bodyPr/>
          <a:lstStyle>
            <a:lvl1pPr>
              <a:defRPr/>
            </a:lvl1pPr>
          </a:lstStyle>
          <a:p>
            <a:fld id="{EACC074D-AA34-CE43-9214-C87493EFEC9D}" type="slidenum">
              <a:rPr lang="en-GB" altLang="en-US"/>
              <a:pPr/>
              <a:t>‹#›</a:t>
            </a:fld>
            <a:endParaRPr lang="en-GB" altLang="en-US"/>
          </a:p>
        </p:txBody>
      </p:sp>
    </p:spTree>
    <p:extLst>
      <p:ext uri="{BB962C8B-B14F-4D97-AF65-F5344CB8AC3E}">
        <p14:creationId xmlns:p14="http://schemas.microsoft.com/office/powerpoint/2010/main" val="624276025"/>
      </p:ext>
    </p:extLst>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jan drahokoupil © etui (2016)</a:t>
            </a: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smtClean="0"/>
              <a:t>wages in eastern europe</a:t>
            </a: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0BB592C5-4CDC-2C4C-9EA9-753976049B45}" type="slidenum">
              <a:rPr lang="en-GB" altLang="en-US"/>
              <a:pPr/>
              <a:t>‹#›</a:t>
            </a:fld>
            <a:endParaRPr lang="en-GB" altLang="en-US"/>
          </a:p>
        </p:txBody>
      </p:sp>
    </p:spTree>
    <p:extLst>
      <p:ext uri="{BB962C8B-B14F-4D97-AF65-F5344CB8AC3E}">
        <p14:creationId xmlns:p14="http://schemas.microsoft.com/office/powerpoint/2010/main" val="174953658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jan drahokoupil © etui (2016)</a:t>
            </a: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smtClean="0"/>
              <a:t>wages in eastern europe</a:t>
            </a: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EC3181B1-640B-B041-88B2-002947223A9A}" type="slidenum">
              <a:rPr lang="en-GB" altLang="en-US"/>
              <a:pPr/>
              <a:t>‹#›</a:t>
            </a:fld>
            <a:endParaRPr lang="en-GB" altLang="en-US"/>
          </a:p>
        </p:txBody>
      </p:sp>
    </p:spTree>
    <p:extLst>
      <p:ext uri="{BB962C8B-B14F-4D97-AF65-F5344CB8AC3E}">
        <p14:creationId xmlns:p14="http://schemas.microsoft.com/office/powerpoint/2010/main" val="111520533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3850" y="323850"/>
            <a:ext cx="8348663" cy="3810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8000" tIns="0" rIns="18000" bIns="0" numCol="1" anchor="t" anchorCtr="0" compatLnSpc="1">
            <a:prstTxWarp prst="textNoShape">
              <a:avLst/>
            </a:prstTxWarp>
          </a:bodyPr>
          <a:lstStyle/>
          <a:p>
            <a:pPr lvl="0"/>
            <a:r>
              <a:rPr lang="en-US" altLang="en-US" smtClean="0"/>
              <a:t>Click to edit Master title style</a:t>
            </a:r>
            <a:endParaRPr lang="en-GB" altLang="en-US"/>
          </a:p>
        </p:txBody>
      </p:sp>
      <p:sp>
        <p:nvSpPr>
          <p:cNvPr id="1027" name="Rectangle 3"/>
          <p:cNvSpPr>
            <a:spLocks noGrp="1" noChangeArrowheads="1"/>
          </p:cNvSpPr>
          <p:nvPr>
            <p:ph type="body" idx="1"/>
          </p:nvPr>
        </p:nvSpPr>
        <p:spPr bwMode="auto">
          <a:xfrm>
            <a:off x="323850" y="1600200"/>
            <a:ext cx="8348663" cy="427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8000" tIns="0" rIns="1800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a:p>
        </p:txBody>
      </p:sp>
      <p:sp>
        <p:nvSpPr>
          <p:cNvPr id="23556" name="Rectangle 4"/>
          <p:cNvSpPr>
            <a:spLocks noGrp="1" noChangeArrowheads="1"/>
          </p:cNvSpPr>
          <p:nvPr>
            <p:ph type="dt" sz="half" idx="2"/>
          </p:nvPr>
        </p:nvSpPr>
        <p:spPr bwMode="auto">
          <a:xfrm>
            <a:off x="684213" y="6207125"/>
            <a:ext cx="2592387"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a:defRPr sz="1200" smtClean="0">
                <a:solidFill>
                  <a:srgbClr val="8D817B"/>
                </a:solidFill>
              </a:defRPr>
            </a:lvl1pPr>
          </a:lstStyle>
          <a:p>
            <a:pPr>
              <a:defRPr/>
            </a:pPr>
            <a:r>
              <a:rPr lang="en-US" altLang="en-US" smtClean="0"/>
              <a:t>jan drahokoupil © etui (2016)</a:t>
            </a:r>
            <a:endParaRPr lang="en-GB" altLang="en-US"/>
          </a:p>
        </p:txBody>
      </p:sp>
      <p:sp>
        <p:nvSpPr>
          <p:cNvPr id="23557" name="Rectangle 5"/>
          <p:cNvSpPr>
            <a:spLocks noGrp="1" noChangeArrowheads="1"/>
          </p:cNvSpPr>
          <p:nvPr>
            <p:ph type="ftr" sz="quarter" idx="3"/>
          </p:nvPr>
        </p:nvSpPr>
        <p:spPr bwMode="auto">
          <a:xfrm>
            <a:off x="3348038" y="6207125"/>
            <a:ext cx="4537075"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a:defRPr sz="1200" smtClean="0">
                <a:solidFill>
                  <a:srgbClr val="8D817B"/>
                </a:solidFill>
              </a:defRPr>
            </a:lvl1pPr>
          </a:lstStyle>
          <a:p>
            <a:pPr>
              <a:defRPr/>
            </a:pPr>
            <a:r>
              <a:rPr lang="en-GB" altLang="en-US" smtClean="0"/>
              <a:t>wages in eastern europe</a:t>
            </a:r>
            <a:endParaRPr lang="en-GB" altLang="en-US"/>
          </a:p>
        </p:txBody>
      </p:sp>
      <p:sp>
        <p:nvSpPr>
          <p:cNvPr id="23558" name="Rectangle 6"/>
          <p:cNvSpPr>
            <a:spLocks noGrp="1" noChangeArrowheads="1"/>
          </p:cNvSpPr>
          <p:nvPr>
            <p:ph type="sldNum" sz="quarter" idx="4"/>
          </p:nvPr>
        </p:nvSpPr>
        <p:spPr bwMode="auto">
          <a:xfrm>
            <a:off x="323850" y="6207125"/>
            <a:ext cx="360363"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a:defRPr sz="1200">
                <a:solidFill>
                  <a:srgbClr val="8D817B"/>
                </a:solidFill>
              </a:defRPr>
            </a:lvl1pPr>
          </a:lstStyle>
          <a:p>
            <a:fld id="{49D9EB77-693A-E048-95C1-01CFC05898DC}" type="slidenum">
              <a:rPr lang="en-GB" altLang="en-US"/>
              <a:pPr/>
              <a:t>‹#›</a:t>
            </a:fld>
            <a:endParaRPr lang="en-GB" altLang="en-US"/>
          </a:p>
        </p:txBody>
      </p:sp>
      <p:pic>
        <p:nvPicPr>
          <p:cNvPr id="1031" name="Picture 7" descr="logotyp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02575" y="6207125"/>
            <a:ext cx="9144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wipe dir="r"/>
  </p:transition>
  <p:timing>
    <p:tnLst>
      <p:par>
        <p:cTn id="1" dur="indefinite" restart="never" nodeType="tmRoot"/>
      </p:par>
    </p:tnLst>
  </p:timing>
  <p:hf hdr="0"/>
  <p:txStyles>
    <p:titleStyle>
      <a:lvl1pPr algn="l" rtl="0" eaLnBrk="1" fontAlgn="base" hangingPunct="1">
        <a:spcBef>
          <a:spcPct val="0"/>
        </a:spcBef>
        <a:spcAft>
          <a:spcPct val="0"/>
        </a:spcAft>
        <a:defRPr sz="2500">
          <a:solidFill>
            <a:srgbClr val="FFFFFF"/>
          </a:solidFill>
          <a:latin typeface="+mj-lt"/>
          <a:ea typeface="+mj-ea"/>
          <a:cs typeface="+mj-cs"/>
        </a:defRPr>
      </a:lvl1pPr>
      <a:lvl2pPr algn="l" rtl="0" eaLnBrk="1" fontAlgn="base" hangingPunct="1">
        <a:spcBef>
          <a:spcPct val="0"/>
        </a:spcBef>
        <a:spcAft>
          <a:spcPct val="0"/>
        </a:spcAft>
        <a:defRPr sz="2500">
          <a:solidFill>
            <a:srgbClr val="FFFFFF"/>
          </a:solidFill>
          <a:latin typeface="Arial" charset="0"/>
        </a:defRPr>
      </a:lvl2pPr>
      <a:lvl3pPr algn="l" rtl="0" eaLnBrk="1" fontAlgn="base" hangingPunct="1">
        <a:spcBef>
          <a:spcPct val="0"/>
        </a:spcBef>
        <a:spcAft>
          <a:spcPct val="0"/>
        </a:spcAft>
        <a:defRPr sz="2500">
          <a:solidFill>
            <a:srgbClr val="FFFFFF"/>
          </a:solidFill>
          <a:latin typeface="Arial" charset="0"/>
        </a:defRPr>
      </a:lvl3pPr>
      <a:lvl4pPr algn="l" rtl="0" eaLnBrk="1" fontAlgn="base" hangingPunct="1">
        <a:spcBef>
          <a:spcPct val="0"/>
        </a:spcBef>
        <a:spcAft>
          <a:spcPct val="0"/>
        </a:spcAft>
        <a:defRPr sz="2500">
          <a:solidFill>
            <a:srgbClr val="FFFFFF"/>
          </a:solidFill>
          <a:latin typeface="Arial" charset="0"/>
        </a:defRPr>
      </a:lvl4pPr>
      <a:lvl5pPr algn="l" rtl="0" eaLnBrk="1" fontAlgn="base" hangingPunct="1">
        <a:spcBef>
          <a:spcPct val="0"/>
        </a:spcBef>
        <a:spcAft>
          <a:spcPct val="0"/>
        </a:spcAft>
        <a:defRPr sz="2500">
          <a:solidFill>
            <a:srgbClr val="FFFFFF"/>
          </a:solidFill>
          <a:latin typeface="Arial" charset="0"/>
        </a:defRPr>
      </a:lvl5pPr>
      <a:lvl6pPr marL="457200" algn="l" rtl="0" eaLnBrk="1" fontAlgn="base" hangingPunct="1">
        <a:spcBef>
          <a:spcPct val="0"/>
        </a:spcBef>
        <a:spcAft>
          <a:spcPct val="0"/>
        </a:spcAft>
        <a:defRPr sz="2500">
          <a:solidFill>
            <a:srgbClr val="FFFFFF"/>
          </a:solidFill>
          <a:latin typeface="Arial" charset="0"/>
        </a:defRPr>
      </a:lvl6pPr>
      <a:lvl7pPr marL="914400" algn="l" rtl="0" eaLnBrk="1" fontAlgn="base" hangingPunct="1">
        <a:spcBef>
          <a:spcPct val="0"/>
        </a:spcBef>
        <a:spcAft>
          <a:spcPct val="0"/>
        </a:spcAft>
        <a:defRPr sz="2500">
          <a:solidFill>
            <a:srgbClr val="FFFFFF"/>
          </a:solidFill>
          <a:latin typeface="Arial" charset="0"/>
        </a:defRPr>
      </a:lvl7pPr>
      <a:lvl8pPr marL="1371600" algn="l" rtl="0" eaLnBrk="1" fontAlgn="base" hangingPunct="1">
        <a:spcBef>
          <a:spcPct val="0"/>
        </a:spcBef>
        <a:spcAft>
          <a:spcPct val="0"/>
        </a:spcAft>
        <a:defRPr sz="2500">
          <a:solidFill>
            <a:srgbClr val="FFFFFF"/>
          </a:solidFill>
          <a:latin typeface="Arial" charset="0"/>
        </a:defRPr>
      </a:lvl8pPr>
      <a:lvl9pPr marL="1828800" algn="l" rtl="0" eaLnBrk="1" fontAlgn="base" hangingPunct="1">
        <a:spcBef>
          <a:spcPct val="0"/>
        </a:spcBef>
        <a:spcAft>
          <a:spcPct val="0"/>
        </a:spcAft>
        <a:defRPr sz="2500">
          <a:solidFill>
            <a:srgbClr val="FFFFFF"/>
          </a:solidFill>
          <a:latin typeface="Arial" charset="0"/>
        </a:defRPr>
      </a:lvl9pPr>
    </p:titleStyle>
    <p:bodyStyle>
      <a:lvl1pPr marL="342900" indent="-342900" algn="l" rtl="0" eaLnBrk="1" fontAlgn="base" hangingPunct="1">
        <a:spcBef>
          <a:spcPct val="20000"/>
        </a:spcBef>
        <a:spcAft>
          <a:spcPct val="0"/>
        </a:spcAft>
        <a:buClr>
          <a:schemeClr val="hlink"/>
        </a:buClr>
        <a:buSzPct val="80000"/>
        <a:buFont typeface="Arial" charset="0"/>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Arial" charset="0"/>
        <a:buChar char="●"/>
        <a:defRPr sz="2200">
          <a:solidFill>
            <a:schemeClr val="tx1"/>
          </a:solidFill>
          <a:latin typeface="+mn-lt"/>
        </a:defRPr>
      </a:lvl2pPr>
      <a:lvl3pPr marL="1143000" indent="-228600" algn="l" rtl="0" eaLnBrk="1" fontAlgn="base" hangingPunct="1">
        <a:spcBef>
          <a:spcPct val="20000"/>
        </a:spcBef>
        <a:spcAft>
          <a:spcPct val="0"/>
        </a:spcAft>
        <a:buClr>
          <a:schemeClr val="hlink"/>
        </a:buClr>
        <a:buSzPct val="80000"/>
        <a:buFont typeface="Arial" charset="0"/>
        <a:buChar char="○"/>
        <a:defRPr sz="2000">
          <a:solidFill>
            <a:schemeClr val="tx1"/>
          </a:solidFill>
          <a:latin typeface="+mn-lt"/>
        </a:defRPr>
      </a:lvl3pPr>
      <a:lvl4pPr marL="1600200" indent="-228600" algn="l" rtl="0" eaLnBrk="1" fontAlgn="base" hangingPunct="1">
        <a:spcBef>
          <a:spcPct val="20000"/>
        </a:spcBef>
        <a:spcAft>
          <a:spcPct val="0"/>
        </a:spcAft>
        <a:buClr>
          <a:schemeClr val="accent1"/>
        </a:buClr>
        <a:buSzPct val="80000"/>
        <a:buFont typeface="Arial" charset="0"/>
        <a:buChar char="●"/>
        <a:defRPr>
          <a:solidFill>
            <a:schemeClr val="tx1"/>
          </a:solidFill>
          <a:latin typeface="+mn-lt"/>
        </a:defRPr>
      </a:lvl4pPr>
      <a:lvl5pPr marL="2057400" indent="-228600" algn="l" rtl="0" eaLnBrk="1" fontAlgn="base" hangingPunct="1">
        <a:spcBef>
          <a:spcPct val="20000"/>
        </a:spcBef>
        <a:spcAft>
          <a:spcPct val="0"/>
        </a:spcAft>
        <a:buClr>
          <a:schemeClr val="hlink"/>
        </a:buClr>
        <a:buSzPct val="80000"/>
        <a:buFont typeface="Arial" charset="0"/>
        <a:buChar char="●"/>
        <a:defRPr sz="1600">
          <a:solidFill>
            <a:schemeClr val="tx1"/>
          </a:solidFill>
          <a:latin typeface="+mn-lt"/>
        </a:defRPr>
      </a:lvl5pPr>
      <a:lvl6pPr marL="2514600" indent="-228600" algn="l" rtl="0" eaLnBrk="1" fontAlgn="base" hangingPunct="1">
        <a:spcBef>
          <a:spcPct val="20000"/>
        </a:spcBef>
        <a:spcAft>
          <a:spcPct val="0"/>
        </a:spcAft>
        <a:buClr>
          <a:schemeClr val="hlink"/>
        </a:buClr>
        <a:buSzPct val="80000"/>
        <a:buFont typeface="Arial" charset="0"/>
        <a:buChar char="●"/>
        <a:defRPr sz="1600">
          <a:solidFill>
            <a:schemeClr val="tx1"/>
          </a:solidFill>
          <a:latin typeface="+mn-lt"/>
        </a:defRPr>
      </a:lvl6pPr>
      <a:lvl7pPr marL="2971800" indent="-228600" algn="l" rtl="0" eaLnBrk="1" fontAlgn="base" hangingPunct="1">
        <a:spcBef>
          <a:spcPct val="20000"/>
        </a:spcBef>
        <a:spcAft>
          <a:spcPct val="0"/>
        </a:spcAft>
        <a:buClr>
          <a:schemeClr val="hlink"/>
        </a:buClr>
        <a:buSzPct val="80000"/>
        <a:buFont typeface="Arial" charset="0"/>
        <a:buChar char="●"/>
        <a:defRPr sz="1600">
          <a:solidFill>
            <a:schemeClr val="tx1"/>
          </a:solidFill>
          <a:latin typeface="+mn-lt"/>
        </a:defRPr>
      </a:lvl7pPr>
      <a:lvl8pPr marL="3429000" indent="-228600" algn="l" rtl="0" eaLnBrk="1" fontAlgn="base" hangingPunct="1">
        <a:spcBef>
          <a:spcPct val="20000"/>
        </a:spcBef>
        <a:spcAft>
          <a:spcPct val="0"/>
        </a:spcAft>
        <a:buClr>
          <a:schemeClr val="hlink"/>
        </a:buClr>
        <a:buSzPct val="80000"/>
        <a:buFont typeface="Arial" charset="0"/>
        <a:buChar char="●"/>
        <a:defRPr sz="1600">
          <a:solidFill>
            <a:schemeClr val="tx1"/>
          </a:solidFill>
          <a:latin typeface="+mn-lt"/>
        </a:defRPr>
      </a:lvl8pPr>
      <a:lvl9pPr marL="3886200" indent="-228600" algn="l" rtl="0" eaLnBrk="1" fontAlgn="base" hangingPunct="1">
        <a:spcBef>
          <a:spcPct val="20000"/>
        </a:spcBef>
        <a:spcAft>
          <a:spcPct val="0"/>
        </a:spcAft>
        <a:buClr>
          <a:schemeClr val="hlink"/>
        </a:buClr>
        <a:buSzPct val="80000"/>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850" y="1798638"/>
            <a:ext cx="6264374" cy="1015663"/>
          </a:xfrm>
        </p:spPr>
        <p:txBody>
          <a:bodyPr/>
          <a:lstStyle/>
          <a:p>
            <a:r>
              <a:rPr lang="en-GB" dirty="0" smtClean="0"/>
              <a:t>Are wages in Eastern Europe too low?</a:t>
            </a:r>
            <a:endParaRPr lang="en-GB" dirty="0"/>
          </a:p>
        </p:txBody>
      </p:sp>
      <p:sp>
        <p:nvSpPr>
          <p:cNvPr id="3" name="Subtitle 2"/>
          <p:cNvSpPr>
            <a:spLocks noGrp="1"/>
          </p:cNvSpPr>
          <p:nvPr>
            <p:ph type="subTitle" idx="1"/>
          </p:nvPr>
        </p:nvSpPr>
        <p:spPr>
          <a:xfrm>
            <a:off x="323850" y="3598863"/>
            <a:ext cx="8348663" cy="2268537"/>
          </a:xfrm>
        </p:spPr>
        <p:txBody>
          <a:bodyPr/>
          <a:lstStyle/>
          <a:p>
            <a:r>
              <a:rPr lang="en-US" dirty="0" smtClean="0"/>
              <a:t>Jan Drahokoupil</a:t>
            </a:r>
          </a:p>
          <a:p>
            <a:r>
              <a:rPr lang="en-US" i="1" dirty="0" smtClean="0"/>
              <a:t>Senior Researcher</a:t>
            </a:r>
          </a:p>
          <a:p>
            <a:r>
              <a:rPr lang="en-US" i="1" dirty="0" smtClean="0"/>
              <a:t>European Trade Union Institute, Brussels</a:t>
            </a:r>
          </a:p>
          <a:p>
            <a:endParaRPr lang="en-US" i="1" dirty="0" smtClean="0"/>
          </a:p>
          <a:p>
            <a:endParaRPr lang="en-US" i="1" dirty="0" smtClean="0"/>
          </a:p>
          <a:p>
            <a:r>
              <a:rPr lang="en-GB" dirty="0" smtClean="0">
                <a:solidFill>
                  <a:schemeClr val="tx1"/>
                </a:solidFill>
              </a:rPr>
              <a:t>Event</a:t>
            </a:r>
            <a:endParaRPr lang="en-GB" i="1" dirty="0" smtClean="0">
              <a:solidFill>
                <a:schemeClr val="tx1"/>
              </a:solidFill>
            </a:endParaRPr>
          </a:p>
          <a:p>
            <a:endParaRPr lang="en-GB" dirty="0"/>
          </a:p>
        </p:txBody>
      </p:sp>
    </p:spTree>
    <p:extLst>
      <p:ext uri="{BB962C8B-B14F-4D97-AF65-F5344CB8AC3E}">
        <p14:creationId xmlns:p14="http://schemas.microsoft.com/office/powerpoint/2010/main" val="1108563772"/>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ltLang="en-US" smtClean="0"/>
              <a:t>jan drahokoupil © etui (2016)</a:t>
            </a:r>
            <a:endParaRPr lang="en-GB" altLang="en-US"/>
          </a:p>
        </p:txBody>
      </p:sp>
      <p:sp>
        <p:nvSpPr>
          <p:cNvPr id="3" name="Footer Placeholder 2"/>
          <p:cNvSpPr>
            <a:spLocks noGrp="1"/>
          </p:cNvSpPr>
          <p:nvPr>
            <p:ph type="ftr" sz="quarter" idx="11"/>
          </p:nvPr>
        </p:nvSpPr>
        <p:spPr/>
        <p:txBody>
          <a:bodyPr/>
          <a:lstStyle/>
          <a:p>
            <a:pPr>
              <a:defRPr/>
            </a:pPr>
            <a:r>
              <a:rPr lang="en-GB" altLang="en-US" smtClean="0"/>
              <a:t>wages in eastern europe</a:t>
            </a:r>
            <a:endParaRPr lang="en-GB" altLang="en-US"/>
          </a:p>
        </p:txBody>
      </p:sp>
      <p:sp>
        <p:nvSpPr>
          <p:cNvPr id="4" name="Slide Number Placeholder 3"/>
          <p:cNvSpPr>
            <a:spLocks noGrp="1"/>
          </p:cNvSpPr>
          <p:nvPr>
            <p:ph type="sldNum" sz="quarter" idx="12"/>
          </p:nvPr>
        </p:nvSpPr>
        <p:spPr/>
        <p:txBody>
          <a:bodyPr/>
          <a:lstStyle/>
          <a:p>
            <a:fld id="{EACC074D-AA34-CE43-9214-C87493EFEC9D}" type="slidenum">
              <a:rPr lang="en-GB" altLang="en-US" smtClean="0"/>
              <a:pPr/>
              <a:t>10</a:t>
            </a:fld>
            <a:endParaRPr lang="en-GB" altLang="en-US"/>
          </a:p>
        </p:txBody>
      </p:sp>
      <p:pic>
        <p:nvPicPr>
          <p:cNvPr id="5" name="Immagine 4"/>
          <p:cNvPicPr/>
          <p:nvPr/>
        </p:nvPicPr>
        <p:blipFill>
          <a:blip r:embed="rId3" cstate="print"/>
          <a:srcRect/>
          <a:stretch>
            <a:fillRect/>
          </a:stretch>
        </p:blipFill>
        <p:spPr bwMode="auto">
          <a:xfrm>
            <a:off x="204604" y="20960"/>
            <a:ext cx="7247716" cy="6837040"/>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1958550508"/>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ltLang="en-US" smtClean="0"/>
              <a:t>jan drahokoupil © etui (2016)</a:t>
            </a:r>
            <a:endParaRPr lang="en-GB" altLang="en-US"/>
          </a:p>
        </p:txBody>
      </p:sp>
      <p:sp>
        <p:nvSpPr>
          <p:cNvPr id="3" name="Footer Placeholder 2"/>
          <p:cNvSpPr>
            <a:spLocks noGrp="1"/>
          </p:cNvSpPr>
          <p:nvPr>
            <p:ph type="ftr" sz="quarter" idx="11"/>
          </p:nvPr>
        </p:nvSpPr>
        <p:spPr/>
        <p:txBody>
          <a:bodyPr/>
          <a:lstStyle/>
          <a:p>
            <a:pPr>
              <a:defRPr/>
            </a:pPr>
            <a:r>
              <a:rPr lang="en-GB" altLang="en-US" smtClean="0"/>
              <a:t>wages in eastern europe</a:t>
            </a:r>
            <a:endParaRPr lang="en-GB" altLang="en-US"/>
          </a:p>
        </p:txBody>
      </p:sp>
      <p:sp>
        <p:nvSpPr>
          <p:cNvPr id="4" name="Slide Number Placeholder 3"/>
          <p:cNvSpPr>
            <a:spLocks noGrp="1"/>
          </p:cNvSpPr>
          <p:nvPr>
            <p:ph type="sldNum" sz="quarter" idx="12"/>
          </p:nvPr>
        </p:nvSpPr>
        <p:spPr/>
        <p:txBody>
          <a:bodyPr/>
          <a:lstStyle/>
          <a:p>
            <a:fld id="{EACC074D-AA34-CE43-9214-C87493EFEC9D}" type="slidenum">
              <a:rPr lang="en-GB" altLang="en-US" smtClean="0"/>
              <a:pPr/>
              <a:t>11</a:t>
            </a:fld>
            <a:endParaRPr lang="en-GB" altLang="en-US"/>
          </a:p>
        </p:txBody>
      </p:sp>
      <p:pic>
        <p:nvPicPr>
          <p:cNvPr id="5" name="Immagine 3"/>
          <p:cNvPicPr/>
          <p:nvPr/>
        </p:nvPicPr>
        <p:blipFill>
          <a:blip r:embed="rId3" cstate="print"/>
          <a:srcRect/>
          <a:stretch>
            <a:fillRect/>
          </a:stretch>
        </p:blipFill>
        <p:spPr bwMode="auto">
          <a:xfrm>
            <a:off x="300186" y="-3820"/>
            <a:ext cx="8565009" cy="6858620"/>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2389042242"/>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323850"/>
            <a:ext cx="8348663" cy="800894"/>
          </a:xfrm>
        </p:spPr>
        <p:txBody>
          <a:bodyPr/>
          <a:lstStyle/>
          <a:p>
            <a:r>
              <a:rPr lang="en-US" dirty="0" smtClean="0"/>
              <a:t>Overcoming endogeneity and accounting fictions (EWCS): Task content, sectors, gender, </a:t>
            </a:r>
            <a:r>
              <a:rPr lang="en-US" dirty="0" err="1" smtClean="0"/>
              <a:t>educ</a:t>
            </a:r>
            <a:r>
              <a:rPr lang="en-US" dirty="0" smtClean="0"/>
              <a:t>, </a:t>
            </a:r>
            <a:r>
              <a:rPr lang="en-US" dirty="0" err="1" smtClean="0"/>
              <a:t>exper</a:t>
            </a:r>
            <a:r>
              <a:rPr lang="en-US" dirty="0" smtClean="0"/>
              <a:t>, autonomy </a:t>
            </a:r>
            <a:r>
              <a:rPr lang="en-US" dirty="0" smtClean="0"/>
              <a:t>etc. </a:t>
            </a:r>
            <a:r>
              <a:rPr lang="en-GB" dirty="0"/>
              <a:t/>
            </a:r>
            <a:br>
              <a:rPr lang="en-GB" dirty="0"/>
            </a:br>
            <a:endParaRPr lang="en-GB" dirty="0"/>
          </a:p>
        </p:txBody>
      </p:sp>
      <p:sp>
        <p:nvSpPr>
          <p:cNvPr id="4" name="Date Placeholder 3"/>
          <p:cNvSpPr>
            <a:spLocks noGrp="1"/>
          </p:cNvSpPr>
          <p:nvPr>
            <p:ph type="dt" sz="half" idx="10"/>
          </p:nvPr>
        </p:nvSpPr>
        <p:spPr/>
        <p:txBody>
          <a:bodyPr/>
          <a:lstStyle/>
          <a:p>
            <a:pPr>
              <a:defRPr/>
            </a:pPr>
            <a:r>
              <a:rPr lang="en-US" altLang="en-US" smtClean="0"/>
              <a:t>jan drahokoupil © etui (2016)</a:t>
            </a:r>
            <a:endParaRPr lang="en-GB" altLang="en-US"/>
          </a:p>
        </p:txBody>
      </p:sp>
      <p:sp>
        <p:nvSpPr>
          <p:cNvPr id="5" name="Footer Placeholder 4"/>
          <p:cNvSpPr>
            <a:spLocks noGrp="1"/>
          </p:cNvSpPr>
          <p:nvPr>
            <p:ph type="ftr" sz="quarter" idx="11"/>
          </p:nvPr>
        </p:nvSpPr>
        <p:spPr/>
        <p:txBody>
          <a:bodyPr/>
          <a:lstStyle/>
          <a:p>
            <a:pPr>
              <a:defRPr/>
            </a:pPr>
            <a:r>
              <a:rPr lang="en-GB" altLang="en-US" smtClean="0"/>
              <a:t>wages in eastern europe</a:t>
            </a:r>
            <a:endParaRPr lang="en-GB" altLang="en-US"/>
          </a:p>
        </p:txBody>
      </p:sp>
      <p:sp>
        <p:nvSpPr>
          <p:cNvPr id="6" name="Slide Number Placeholder 5"/>
          <p:cNvSpPr>
            <a:spLocks noGrp="1"/>
          </p:cNvSpPr>
          <p:nvPr>
            <p:ph type="sldNum" sz="quarter" idx="12"/>
          </p:nvPr>
        </p:nvSpPr>
        <p:spPr/>
        <p:txBody>
          <a:bodyPr/>
          <a:lstStyle/>
          <a:p>
            <a:fld id="{AF7D5001-A9BA-B247-AC8E-5971448486D7}" type="slidenum">
              <a:rPr lang="en-GB" altLang="en-US" smtClean="0"/>
              <a:pPr/>
              <a:t>12</a:t>
            </a:fld>
            <a:endParaRPr lang="en-GB" altLang="en-US"/>
          </a:p>
        </p:txBody>
      </p:sp>
      <p:graphicFrame>
        <p:nvGraphicFramePr>
          <p:cNvPr id="8" name="Chart 7"/>
          <p:cNvGraphicFramePr>
            <a:graphicFrameLocks/>
          </p:cNvGraphicFramePr>
          <p:nvPr>
            <p:extLst>
              <p:ext uri="{D42A27DB-BD31-4B8C-83A1-F6EECF244321}">
                <p14:modId xmlns:p14="http://schemas.microsoft.com/office/powerpoint/2010/main" val="894943921"/>
              </p:ext>
            </p:extLst>
          </p:nvPr>
        </p:nvGraphicFramePr>
        <p:xfrm>
          <a:off x="-74328" y="1127819"/>
          <a:ext cx="9218327" cy="54031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98672757"/>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GB"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082397560"/>
              </p:ext>
            </p:extLst>
          </p:nvPr>
        </p:nvGraphicFramePr>
        <p:xfrm>
          <a:off x="1475656" y="866859"/>
          <a:ext cx="5688632" cy="5095811"/>
        </p:xfrm>
        <a:graphic>
          <a:graphicData uri="http://schemas.openxmlformats.org/drawingml/2006/table">
            <a:tbl>
              <a:tblPr>
                <a:tableStyleId>{5C22544A-7EE6-4342-B048-85BDC9FD1C3A}</a:tableStyleId>
              </a:tblPr>
              <a:tblGrid>
                <a:gridCol w="1422158"/>
                <a:gridCol w="1422158"/>
                <a:gridCol w="1422158"/>
                <a:gridCol w="1422158"/>
              </a:tblGrid>
              <a:tr h="409795">
                <a:tc>
                  <a:txBody>
                    <a:bodyPr/>
                    <a:lstStyle/>
                    <a:p>
                      <a:pPr algn="l" fontAlgn="b"/>
                      <a:endParaRPr lang="en-GB" sz="1800" b="0" i="0" u="none" strike="noStrike" dirty="0">
                        <a:solidFill>
                          <a:srgbClr val="000000"/>
                        </a:solidFill>
                        <a:effectLst/>
                        <a:latin typeface="+mj-lt"/>
                      </a:endParaRPr>
                    </a:p>
                  </a:txBody>
                  <a:tcPr marL="9525" marR="9525" marT="9525" marB="0" anchor="b"/>
                </a:tc>
                <a:tc>
                  <a:txBody>
                    <a:bodyPr/>
                    <a:lstStyle/>
                    <a:p>
                      <a:pPr algn="ctr" fontAlgn="b"/>
                      <a:r>
                        <a:rPr lang="en-GB" sz="1800" b="1" u="none" strike="noStrike" dirty="0">
                          <a:effectLst/>
                          <a:latin typeface="+mj-lt"/>
                        </a:rPr>
                        <a:t>return on capital</a:t>
                      </a:r>
                      <a:endParaRPr lang="en-GB" sz="1800" b="1" i="0" u="none" strike="noStrike" dirty="0">
                        <a:solidFill>
                          <a:srgbClr val="000000"/>
                        </a:solidFill>
                        <a:effectLst/>
                        <a:latin typeface="+mj-lt"/>
                      </a:endParaRPr>
                    </a:p>
                  </a:txBody>
                  <a:tcPr marL="9525" marR="9525" marT="9525" marB="0" anchor="b"/>
                </a:tc>
                <a:tc gridSpan="2">
                  <a:txBody>
                    <a:bodyPr/>
                    <a:lstStyle/>
                    <a:p>
                      <a:pPr algn="ctr" fontAlgn="b"/>
                      <a:r>
                        <a:rPr lang="en-GB" sz="1800" b="1" u="none" strike="noStrike" dirty="0">
                          <a:effectLst/>
                          <a:latin typeface="+mj-lt"/>
                        </a:rPr>
                        <a:t>return on job</a:t>
                      </a:r>
                      <a:endParaRPr lang="en-GB" sz="1800" b="1" i="0" u="none" strike="noStrike" dirty="0">
                        <a:solidFill>
                          <a:srgbClr val="000000"/>
                        </a:solidFill>
                        <a:effectLst/>
                        <a:latin typeface="+mj-lt"/>
                      </a:endParaRPr>
                    </a:p>
                  </a:txBody>
                  <a:tcPr marL="9525" marR="9525" marT="9525" marB="0" anchor="b"/>
                </a:tc>
                <a:tc hMerge="1">
                  <a:txBody>
                    <a:bodyPr/>
                    <a:lstStyle/>
                    <a:p>
                      <a:endParaRPr lang="en-GB"/>
                    </a:p>
                  </a:txBody>
                  <a:tcPr/>
                </a:tc>
              </a:tr>
              <a:tr h="563816">
                <a:tc>
                  <a:txBody>
                    <a:bodyPr/>
                    <a:lstStyle/>
                    <a:p>
                      <a:pPr algn="l" fontAlgn="b"/>
                      <a:endParaRPr lang="en-GB" sz="1800" b="0" i="0" u="none" strike="noStrike" dirty="0">
                        <a:solidFill>
                          <a:srgbClr val="000000"/>
                        </a:solidFill>
                        <a:effectLst/>
                        <a:latin typeface="+mj-lt"/>
                      </a:endParaRPr>
                    </a:p>
                  </a:txBody>
                  <a:tcPr marL="9525" marR="9525" marT="9525" marB="0" anchor="b"/>
                </a:tc>
                <a:tc>
                  <a:txBody>
                    <a:bodyPr/>
                    <a:lstStyle/>
                    <a:p>
                      <a:pPr algn="ctr" fontAlgn="b"/>
                      <a:r>
                        <a:rPr lang="en-GB" sz="1800" u="none" strike="noStrike" dirty="0">
                          <a:effectLst/>
                          <a:latin typeface="+mj-lt"/>
                        </a:rPr>
                        <a:t>to reach EMU equilibrium</a:t>
                      </a:r>
                      <a:endParaRPr lang="en-GB" sz="1800" b="0" i="0" u="none" strike="noStrike" dirty="0">
                        <a:solidFill>
                          <a:srgbClr val="000000"/>
                        </a:solidFill>
                        <a:effectLst/>
                        <a:latin typeface="+mj-lt"/>
                      </a:endParaRPr>
                    </a:p>
                  </a:txBody>
                  <a:tcPr marL="9525" marR="9525" marT="9525" marB="0" anchor="b"/>
                </a:tc>
                <a:tc>
                  <a:txBody>
                    <a:bodyPr/>
                    <a:lstStyle/>
                    <a:p>
                      <a:pPr algn="ctr" fontAlgn="b"/>
                      <a:r>
                        <a:rPr lang="en-GB" sz="1800" u="none" strike="noStrike" dirty="0">
                          <a:effectLst/>
                          <a:latin typeface="+mj-lt"/>
                        </a:rPr>
                        <a:t>to reach DE</a:t>
                      </a:r>
                      <a:endParaRPr lang="en-GB" sz="1800" b="0" i="0" u="none" strike="noStrike" dirty="0">
                        <a:solidFill>
                          <a:srgbClr val="000000"/>
                        </a:solidFill>
                        <a:effectLst/>
                        <a:latin typeface="+mj-lt"/>
                      </a:endParaRPr>
                    </a:p>
                  </a:txBody>
                  <a:tcPr marL="9525" marR="9525" marT="9525" marB="0" anchor="b"/>
                </a:tc>
                <a:tc>
                  <a:txBody>
                    <a:bodyPr/>
                    <a:lstStyle/>
                    <a:p>
                      <a:pPr algn="ctr" fontAlgn="b"/>
                      <a:r>
                        <a:rPr lang="en-GB" sz="1800" i="1" u="none" strike="noStrike" dirty="0">
                          <a:effectLst/>
                          <a:latin typeface="+mj-lt"/>
                        </a:rPr>
                        <a:t>to reach EMU equilibrium</a:t>
                      </a:r>
                      <a:endParaRPr lang="en-GB" sz="1800" b="0" i="1" u="none" strike="noStrike" dirty="0">
                        <a:solidFill>
                          <a:srgbClr val="000000"/>
                        </a:solidFill>
                        <a:effectLst/>
                        <a:latin typeface="+mj-lt"/>
                      </a:endParaRPr>
                    </a:p>
                  </a:txBody>
                  <a:tcPr marL="9525" marR="9525" marT="9525" marB="0" anchor="b"/>
                </a:tc>
              </a:tr>
              <a:tr h="226406">
                <a:tc>
                  <a:txBody>
                    <a:bodyPr/>
                    <a:lstStyle/>
                    <a:p>
                      <a:pPr algn="l" fontAlgn="b"/>
                      <a:endParaRPr lang="en-GB" sz="1800" b="0" i="0" u="none" strike="noStrike">
                        <a:solidFill>
                          <a:srgbClr val="000000"/>
                        </a:solidFill>
                        <a:effectLst/>
                        <a:latin typeface="+mj-lt"/>
                      </a:endParaRPr>
                    </a:p>
                  </a:txBody>
                  <a:tcPr marL="9525" marR="9525" marT="9525" marB="0" anchor="b"/>
                </a:tc>
                <a:tc>
                  <a:txBody>
                    <a:bodyPr/>
                    <a:lstStyle/>
                    <a:p>
                      <a:pPr algn="r" fontAlgn="b"/>
                      <a:r>
                        <a:rPr lang="en-GB" sz="1800" u="none" strike="noStrike" dirty="0">
                          <a:effectLst/>
                          <a:latin typeface="+mj-lt"/>
                        </a:rPr>
                        <a:t>2015</a:t>
                      </a:r>
                      <a:endParaRPr lang="en-GB" sz="1800" b="0" i="0" u="none" strike="noStrike" dirty="0">
                        <a:solidFill>
                          <a:srgbClr val="000000"/>
                        </a:solidFill>
                        <a:effectLst/>
                        <a:latin typeface="+mj-lt"/>
                      </a:endParaRPr>
                    </a:p>
                  </a:txBody>
                  <a:tcPr marL="9525" marR="9525" marT="9525" marB="0" anchor="b"/>
                </a:tc>
                <a:tc>
                  <a:txBody>
                    <a:bodyPr/>
                    <a:lstStyle/>
                    <a:p>
                      <a:pPr algn="r" fontAlgn="b"/>
                      <a:r>
                        <a:rPr lang="en-GB" sz="1800" u="none" strike="noStrike" dirty="0" smtClean="0">
                          <a:effectLst/>
                          <a:latin typeface="+mj-lt"/>
                        </a:rPr>
                        <a:t>2010</a:t>
                      </a:r>
                      <a:endParaRPr lang="en-GB" sz="1800" b="0" i="0" u="none" strike="noStrike" dirty="0">
                        <a:solidFill>
                          <a:srgbClr val="000000"/>
                        </a:solidFill>
                        <a:effectLst/>
                        <a:latin typeface="+mj-lt"/>
                      </a:endParaRPr>
                    </a:p>
                  </a:txBody>
                  <a:tcPr marL="9525" marR="9525" marT="9525" marB="0" anchor="b"/>
                </a:tc>
                <a:tc>
                  <a:txBody>
                    <a:bodyPr/>
                    <a:lstStyle/>
                    <a:p>
                      <a:pPr algn="l" fontAlgn="b"/>
                      <a:endParaRPr lang="en-GB" sz="1800" b="0" i="1" u="none" strike="noStrike" dirty="0">
                        <a:solidFill>
                          <a:srgbClr val="000000"/>
                        </a:solidFill>
                        <a:effectLst/>
                        <a:latin typeface="+mj-lt"/>
                      </a:endParaRPr>
                    </a:p>
                  </a:txBody>
                  <a:tcPr marL="9525" marR="9525" marT="9525" marB="0" anchor="b"/>
                </a:tc>
              </a:tr>
              <a:tr h="226406">
                <a:tc>
                  <a:txBody>
                    <a:bodyPr/>
                    <a:lstStyle/>
                    <a:p>
                      <a:pPr algn="l" fontAlgn="b"/>
                      <a:r>
                        <a:rPr lang="en-GB" sz="1800" b="0" i="0" u="none" strike="noStrike" dirty="0">
                          <a:solidFill>
                            <a:srgbClr val="000000"/>
                          </a:solidFill>
                          <a:effectLst/>
                          <a:latin typeface="+mj-lt"/>
                        </a:rPr>
                        <a:t>Austria</a:t>
                      </a:r>
                    </a:p>
                  </a:txBody>
                  <a:tcPr marL="9525" marR="9525" marT="9525" marB="0" anchor="b"/>
                </a:tc>
                <a:tc>
                  <a:txBody>
                    <a:bodyPr/>
                    <a:lstStyle/>
                    <a:p>
                      <a:pPr algn="r" fontAlgn="b"/>
                      <a:r>
                        <a:rPr lang="en-GB" sz="1800" b="0" i="0" u="none" strike="noStrike" dirty="0">
                          <a:solidFill>
                            <a:srgbClr val="000000"/>
                          </a:solidFill>
                          <a:effectLst/>
                          <a:latin typeface="+mj-lt"/>
                        </a:rPr>
                        <a:t>-11%</a:t>
                      </a:r>
                    </a:p>
                  </a:txBody>
                  <a:tcPr marL="9525" marR="9525" marT="9525" marB="0" anchor="b"/>
                </a:tc>
                <a:tc>
                  <a:txBody>
                    <a:bodyPr/>
                    <a:lstStyle/>
                    <a:p>
                      <a:pPr algn="r" fontAlgn="b"/>
                      <a:r>
                        <a:rPr lang="en-GB" sz="1800" b="0" i="0" u="none" strike="noStrike">
                          <a:solidFill>
                            <a:srgbClr val="000000"/>
                          </a:solidFill>
                          <a:effectLst/>
                          <a:latin typeface="+mj-lt"/>
                        </a:rPr>
                        <a:t>0%</a:t>
                      </a:r>
                    </a:p>
                  </a:txBody>
                  <a:tcPr marL="9525" marR="9525" marT="9525" marB="0" anchor="b"/>
                </a:tc>
                <a:tc>
                  <a:txBody>
                    <a:bodyPr/>
                    <a:lstStyle/>
                    <a:p>
                      <a:pPr algn="r" fontAlgn="b"/>
                      <a:r>
                        <a:rPr lang="en-GB" sz="1800" b="0" i="1" u="none" strike="noStrike">
                          <a:solidFill>
                            <a:srgbClr val="000000"/>
                          </a:solidFill>
                          <a:effectLst/>
                          <a:latin typeface="+mj-lt"/>
                        </a:rPr>
                        <a:t>0%</a:t>
                      </a:r>
                    </a:p>
                  </a:txBody>
                  <a:tcPr marL="9525" marR="9525" marT="9525" marB="0" anchor="b"/>
                </a:tc>
              </a:tr>
              <a:tr h="226406">
                <a:tc>
                  <a:txBody>
                    <a:bodyPr/>
                    <a:lstStyle/>
                    <a:p>
                      <a:pPr algn="l" fontAlgn="b"/>
                      <a:r>
                        <a:rPr lang="en-GB" sz="1800" b="0" i="0" u="none" strike="noStrike">
                          <a:solidFill>
                            <a:srgbClr val="000000"/>
                          </a:solidFill>
                          <a:effectLst/>
                          <a:latin typeface="+mj-lt"/>
                        </a:rPr>
                        <a:t>France</a:t>
                      </a:r>
                    </a:p>
                  </a:txBody>
                  <a:tcPr marL="9525" marR="9525" marT="9525" marB="0" anchor="b"/>
                </a:tc>
                <a:tc>
                  <a:txBody>
                    <a:bodyPr/>
                    <a:lstStyle/>
                    <a:p>
                      <a:pPr algn="r" fontAlgn="b"/>
                      <a:r>
                        <a:rPr lang="en-GB" sz="1800" b="0" i="0" u="none" strike="noStrike" dirty="0">
                          <a:solidFill>
                            <a:srgbClr val="000000"/>
                          </a:solidFill>
                          <a:effectLst/>
                          <a:latin typeface="+mj-lt"/>
                        </a:rPr>
                        <a:t>-2%</a:t>
                      </a:r>
                    </a:p>
                  </a:txBody>
                  <a:tcPr marL="9525" marR="9525" marT="9525" marB="0" anchor="b"/>
                </a:tc>
                <a:tc>
                  <a:txBody>
                    <a:bodyPr/>
                    <a:lstStyle/>
                    <a:p>
                      <a:pPr algn="r" fontAlgn="b"/>
                      <a:r>
                        <a:rPr lang="en-GB" sz="1800" b="0" i="0" u="none" strike="noStrike">
                          <a:solidFill>
                            <a:srgbClr val="000000"/>
                          </a:solidFill>
                          <a:effectLst/>
                          <a:latin typeface="+mj-lt"/>
                        </a:rPr>
                        <a:t>6%</a:t>
                      </a:r>
                    </a:p>
                  </a:txBody>
                  <a:tcPr marL="9525" marR="9525" marT="9525" marB="0" anchor="b"/>
                </a:tc>
                <a:tc>
                  <a:txBody>
                    <a:bodyPr/>
                    <a:lstStyle/>
                    <a:p>
                      <a:pPr algn="r" fontAlgn="b"/>
                      <a:r>
                        <a:rPr lang="en-GB" sz="1800" b="0" i="1" u="none" strike="noStrike">
                          <a:solidFill>
                            <a:srgbClr val="000000"/>
                          </a:solidFill>
                          <a:effectLst/>
                          <a:latin typeface="+mj-lt"/>
                        </a:rPr>
                        <a:t>6%</a:t>
                      </a:r>
                    </a:p>
                  </a:txBody>
                  <a:tcPr marL="9525" marR="9525" marT="9525" marB="0" anchor="b"/>
                </a:tc>
              </a:tr>
              <a:tr h="226406">
                <a:tc>
                  <a:txBody>
                    <a:bodyPr/>
                    <a:lstStyle/>
                    <a:p>
                      <a:pPr algn="l" fontAlgn="b"/>
                      <a:r>
                        <a:rPr lang="en-GB" sz="1800" b="0" i="0" u="none" strike="noStrike">
                          <a:solidFill>
                            <a:srgbClr val="000000"/>
                          </a:solidFill>
                          <a:effectLst/>
                          <a:latin typeface="+mj-lt"/>
                        </a:rPr>
                        <a:t>Belgium</a:t>
                      </a:r>
                    </a:p>
                  </a:txBody>
                  <a:tcPr marL="9525" marR="9525" marT="9525" marB="0" anchor="b"/>
                </a:tc>
                <a:tc>
                  <a:txBody>
                    <a:bodyPr/>
                    <a:lstStyle/>
                    <a:p>
                      <a:pPr algn="r" fontAlgn="b"/>
                      <a:r>
                        <a:rPr lang="en-GB" sz="1800" b="0" i="0" u="none" strike="noStrike" dirty="0">
                          <a:solidFill>
                            <a:srgbClr val="000000"/>
                          </a:solidFill>
                          <a:effectLst/>
                          <a:latin typeface="+mj-lt"/>
                        </a:rPr>
                        <a:t>1%</a:t>
                      </a:r>
                    </a:p>
                  </a:txBody>
                  <a:tcPr marL="9525" marR="9525" marT="9525" marB="0" anchor="b"/>
                </a:tc>
                <a:tc>
                  <a:txBody>
                    <a:bodyPr/>
                    <a:lstStyle/>
                    <a:p>
                      <a:pPr algn="r" fontAlgn="b"/>
                      <a:r>
                        <a:rPr lang="en-GB" sz="1800" b="0" i="0" u="none" strike="noStrike" dirty="0">
                          <a:solidFill>
                            <a:srgbClr val="000000"/>
                          </a:solidFill>
                          <a:effectLst/>
                          <a:latin typeface="+mj-lt"/>
                        </a:rPr>
                        <a:t>2%</a:t>
                      </a:r>
                    </a:p>
                  </a:txBody>
                  <a:tcPr marL="9525" marR="9525" marT="9525" marB="0" anchor="b"/>
                </a:tc>
                <a:tc>
                  <a:txBody>
                    <a:bodyPr/>
                    <a:lstStyle/>
                    <a:p>
                      <a:pPr algn="r" fontAlgn="b"/>
                      <a:r>
                        <a:rPr lang="en-GB" sz="1800" b="0" i="1" u="none" strike="noStrike">
                          <a:solidFill>
                            <a:srgbClr val="000000"/>
                          </a:solidFill>
                          <a:effectLst/>
                          <a:latin typeface="+mj-lt"/>
                        </a:rPr>
                        <a:t>2%</a:t>
                      </a:r>
                    </a:p>
                  </a:txBody>
                  <a:tcPr marL="9525" marR="9525" marT="9525" marB="0" anchor="b"/>
                </a:tc>
              </a:tr>
              <a:tr h="226406">
                <a:tc>
                  <a:txBody>
                    <a:bodyPr/>
                    <a:lstStyle/>
                    <a:p>
                      <a:pPr algn="l" fontAlgn="b"/>
                      <a:r>
                        <a:rPr lang="en-GB" sz="1800" b="0" i="0" u="none" strike="noStrike">
                          <a:solidFill>
                            <a:srgbClr val="000000"/>
                          </a:solidFill>
                          <a:effectLst/>
                          <a:latin typeface="+mj-lt"/>
                        </a:rPr>
                        <a:t>Germany</a:t>
                      </a:r>
                    </a:p>
                  </a:txBody>
                  <a:tcPr marL="9525" marR="9525" marT="9525" marB="0" anchor="b"/>
                </a:tc>
                <a:tc>
                  <a:txBody>
                    <a:bodyPr/>
                    <a:lstStyle/>
                    <a:p>
                      <a:pPr algn="r" fontAlgn="b"/>
                      <a:r>
                        <a:rPr lang="en-GB" sz="1800" b="0" i="0" u="none" strike="noStrike" dirty="0">
                          <a:solidFill>
                            <a:srgbClr val="000000"/>
                          </a:solidFill>
                          <a:effectLst/>
                          <a:latin typeface="+mj-lt"/>
                        </a:rPr>
                        <a:t>4%</a:t>
                      </a:r>
                    </a:p>
                  </a:txBody>
                  <a:tcPr marL="9525" marR="9525" marT="9525" marB="0" anchor="b"/>
                </a:tc>
                <a:tc>
                  <a:txBody>
                    <a:bodyPr/>
                    <a:lstStyle/>
                    <a:p>
                      <a:pPr algn="r" fontAlgn="b"/>
                      <a:r>
                        <a:rPr lang="en-GB" sz="1800" b="0" i="0" u="none" strike="noStrike" dirty="0">
                          <a:solidFill>
                            <a:srgbClr val="000000"/>
                          </a:solidFill>
                          <a:effectLst/>
                          <a:latin typeface="+mj-lt"/>
                        </a:rPr>
                        <a:t>0%</a:t>
                      </a:r>
                    </a:p>
                  </a:txBody>
                  <a:tcPr marL="9525" marR="9525" marT="9525" marB="0" anchor="b"/>
                </a:tc>
                <a:tc>
                  <a:txBody>
                    <a:bodyPr/>
                    <a:lstStyle/>
                    <a:p>
                      <a:pPr algn="r" fontAlgn="b"/>
                      <a:r>
                        <a:rPr lang="en-GB" sz="1800" b="0" i="1" u="none" strike="noStrike">
                          <a:solidFill>
                            <a:srgbClr val="000000"/>
                          </a:solidFill>
                          <a:effectLst/>
                          <a:latin typeface="+mj-lt"/>
                        </a:rPr>
                        <a:t>4%</a:t>
                      </a:r>
                    </a:p>
                  </a:txBody>
                  <a:tcPr marL="9525" marR="9525" marT="9525" marB="0" anchor="b"/>
                </a:tc>
              </a:tr>
              <a:tr h="226406">
                <a:tc>
                  <a:txBody>
                    <a:bodyPr/>
                    <a:lstStyle/>
                    <a:p>
                      <a:pPr algn="l" fontAlgn="b"/>
                      <a:r>
                        <a:rPr lang="en-GB" sz="1800" b="0" i="0" u="none" strike="noStrike">
                          <a:solidFill>
                            <a:srgbClr val="000000"/>
                          </a:solidFill>
                          <a:effectLst/>
                          <a:latin typeface="+mj-lt"/>
                        </a:rPr>
                        <a:t>Estonia</a:t>
                      </a:r>
                    </a:p>
                  </a:txBody>
                  <a:tcPr marL="9525" marR="9525" marT="9525" marB="0" anchor="b"/>
                </a:tc>
                <a:tc>
                  <a:txBody>
                    <a:bodyPr/>
                    <a:lstStyle/>
                    <a:p>
                      <a:pPr algn="r" fontAlgn="b"/>
                      <a:r>
                        <a:rPr lang="en-GB" sz="1800" b="0" i="0" u="none" strike="noStrike">
                          <a:solidFill>
                            <a:srgbClr val="000000"/>
                          </a:solidFill>
                          <a:effectLst/>
                          <a:latin typeface="+mj-lt"/>
                        </a:rPr>
                        <a:t>13%</a:t>
                      </a:r>
                    </a:p>
                  </a:txBody>
                  <a:tcPr marL="9525" marR="9525" marT="9525" marB="0" anchor="b"/>
                </a:tc>
                <a:tc>
                  <a:txBody>
                    <a:bodyPr/>
                    <a:lstStyle/>
                    <a:p>
                      <a:pPr algn="r" fontAlgn="b"/>
                      <a:r>
                        <a:rPr lang="en-GB" sz="1800" b="0" i="0" u="none" strike="noStrike" dirty="0">
                          <a:solidFill>
                            <a:srgbClr val="000000"/>
                          </a:solidFill>
                          <a:effectLst/>
                          <a:latin typeface="+mj-lt"/>
                        </a:rPr>
                        <a:t>106%</a:t>
                      </a:r>
                    </a:p>
                  </a:txBody>
                  <a:tcPr marL="9525" marR="9525" marT="9525" marB="0" anchor="b"/>
                </a:tc>
                <a:tc>
                  <a:txBody>
                    <a:bodyPr/>
                    <a:lstStyle/>
                    <a:p>
                      <a:pPr algn="r" fontAlgn="b"/>
                      <a:r>
                        <a:rPr lang="en-GB" sz="1800" b="0" i="1" u="none" strike="noStrike">
                          <a:solidFill>
                            <a:srgbClr val="000000"/>
                          </a:solidFill>
                          <a:effectLst/>
                          <a:latin typeface="+mj-lt"/>
                        </a:rPr>
                        <a:t>111%</a:t>
                      </a:r>
                    </a:p>
                  </a:txBody>
                  <a:tcPr marL="9525" marR="9525" marT="9525" marB="0" anchor="b"/>
                </a:tc>
              </a:tr>
              <a:tr h="226406">
                <a:tc>
                  <a:txBody>
                    <a:bodyPr/>
                    <a:lstStyle/>
                    <a:p>
                      <a:pPr algn="l" fontAlgn="b"/>
                      <a:r>
                        <a:rPr lang="en-GB" sz="1800" b="0" i="0" u="none" strike="noStrike">
                          <a:solidFill>
                            <a:srgbClr val="000000"/>
                          </a:solidFill>
                          <a:effectLst/>
                          <a:latin typeface="+mj-lt"/>
                        </a:rPr>
                        <a:t>Bulgaria</a:t>
                      </a:r>
                    </a:p>
                  </a:txBody>
                  <a:tcPr marL="9525" marR="9525" marT="9525" marB="0" anchor="b"/>
                </a:tc>
                <a:tc>
                  <a:txBody>
                    <a:bodyPr/>
                    <a:lstStyle/>
                    <a:p>
                      <a:pPr algn="r" fontAlgn="b"/>
                      <a:r>
                        <a:rPr lang="en-GB" sz="1800" b="0" i="0" u="none" strike="noStrike">
                          <a:solidFill>
                            <a:srgbClr val="000000"/>
                          </a:solidFill>
                          <a:effectLst/>
                          <a:latin typeface="+mj-lt"/>
                        </a:rPr>
                        <a:t>15%</a:t>
                      </a:r>
                    </a:p>
                  </a:txBody>
                  <a:tcPr marL="9525" marR="9525" marT="9525" marB="0" anchor="b"/>
                </a:tc>
                <a:tc>
                  <a:txBody>
                    <a:bodyPr/>
                    <a:lstStyle/>
                    <a:p>
                      <a:pPr algn="r" fontAlgn="b"/>
                      <a:r>
                        <a:rPr lang="en-GB" sz="1800" b="0" i="0" u="none" strike="noStrike" dirty="0">
                          <a:solidFill>
                            <a:srgbClr val="000000"/>
                          </a:solidFill>
                          <a:effectLst/>
                          <a:latin typeface="+mj-lt"/>
                        </a:rPr>
                        <a:t>179%</a:t>
                      </a:r>
                    </a:p>
                  </a:txBody>
                  <a:tcPr marL="9525" marR="9525" marT="9525" marB="0" anchor="b"/>
                </a:tc>
                <a:tc>
                  <a:txBody>
                    <a:bodyPr/>
                    <a:lstStyle/>
                    <a:p>
                      <a:pPr algn="r" fontAlgn="b"/>
                      <a:r>
                        <a:rPr lang="en-GB" sz="1800" b="0" i="1" u="none" strike="noStrike">
                          <a:solidFill>
                            <a:srgbClr val="000000"/>
                          </a:solidFill>
                          <a:effectLst/>
                          <a:latin typeface="+mj-lt"/>
                        </a:rPr>
                        <a:t>187%</a:t>
                      </a:r>
                    </a:p>
                  </a:txBody>
                  <a:tcPr marL="9525" marR="9525" marT="9525" marB="0" anchor="b"/>
                </a:tc>
              </a:tr>
              <a:tr h="226406">
                <a:tc>
                  <a:txBody>
                    <a:bodyPr/>
                    <a:lstStyle/>
                    <a:p>
                      <a:pPr algn="l" fontAlgn="b"/>
                      <a:r>
                        <a:rPr lang="en-GB" sz="1800" b="0" i="0" u="none" strike="noStrike">
                          <a:solidFill>
                            <a:srgbClr val="000000"/>
                          </a:solidFill>
                          <a:effectLst/>
                          <a:latin typeface="+mj-lt"/>
                        </a:rPr>
                        <a:t>Czechia</a:t>
                      </a:r>
                    </a:p>
                  </a:txBody>
                  <a:tcPr marL="9525" marR="9525" marT="9525" marB="0" anchor="b"/>
                </a:tc>
                <a:tc>
                  <a:txBody>
                    <a:bodyPr/>
                    <a:lstStyle/>
                    <a:p>
                      <a:pPr algn="r" fontAlgn="b"/>
                      <a:r>
                        <a:rPr lang="en-GB" sz="1800" b="0" i="0" u="none" strike="noStrike">
                          <a:solidFill>
                            <a:srgbClr val="000000"/>
                          </a:solidFill>
                          <a:effectLst/>
                          <a:latin typeface="+mj-lt"/>
                        </a:rPr>
                        <a:t>25%</a:t>
                      </a:r>
                    </a:p>
                  </a:txBody>
                  <a:tcPr marL="9525" marR="9525" marT="9525" marB="0" anchor="b"/>
                </a:tc>
                <a:tc>
                  <a:txBody>
                    <a:bodyPr/>
                    <a:lstStyle/>
                    <a:p>
                      <a:pPr algn="r" fontAlgn="b"/>
                      <a:r>
                        <a:rPr lang="en-GB" sz="1800" b="0" i="0" u="none" strike="noStrike" dirty="0">
                          <a:solidFill>
                            <a:srgbClr val="000000"/>
                          </a:solidFill>
                          <a:effectLst/>
                          <a:latin typeface="+mj-lt"/>
                        </a:rPr>
                        <a:t>59%</a:t>
                      </a:r>
                    </a:p>
                  </a:txBody>
                  <a:tcPr marL="9525" marR="9525" marT="9525" marB="0" anchor="b"/>
                </a:tc>
                <a:tc>
                  <a:txBody>
                    <a:bodyPr/>
                    <a:lstStyle/>
                    <a:p>
                      <a:pPr algn="r" fontAlgn="b"/>
                      <a:r>
                        <a:rPr lang="en-GB" sz="1800" b="0" i="1" u="none" strike="noStrike">
                          <a:solidFill>
                            <a:srgbClr val="000000"/>
                          </a:solidFill>
                          <a:effectLst/>
                          <a:latin typeface="+mj-lt"/>
                        </a:rPr>
                        <a:t>61%</a:t>
                      </a:r>
                    </a:p>
                  </a:txBody>
                  <a:tcPr marL="9525" marR="9525" marT="9525" marB="0" anchor="b"/>
                </a:tc>
              </a:tr>
              <a:tr h="226406">
                <a:tc>
                  <a:txBody>
                    <a:bodyPr/>
                    <a:lstStyle/>
                    <a:p>
                      <a:pPr algn="l" fontAlgn="b"/>
                      <a:r>
                        <a:rPr lang="en-GB" sz="1800" b="0" i="0" u="none" strike="noStrike">
                          <a:solidFill>
                            <a:srgbClr val="000000"/>
                          </a:solidFill>
                          <a:effectLst/>
                          <a:latin typeface="+mj-lt"/>
                        </a:rPr>
                        <a:t>Hungary</a:t>
                      </a:r>
                    </a:p>
                  </a:txBody>
                  <a:tcPr marL="9525" marR="9525" marT="9525" marB="0" anchor="b"/>
                </a:tc>
                <a:tc>
                  <a:txBody>
                    <a:bodyPr/>
                    <a:lstStyle/>
                    <a:p>
                      <a:pPr algn="r" fontAlgn="b"/>
                      <a:r>
                        <a:rPr lang="en-GB" sz="1800" b="0" i="0" u="none" strike="noStrike">
                          <a:solidFill>
                            <a:srgbClr val="000000"/>
                          </a:solidFill>
                          <a:effectLst/>
                          <a:latin typeface="+mj-lt"/>
                        </a:rPr>
                        <a:t>42%</a:t>
                      </a:r>
                    </a:p>
                  </a:txBody>
                  <a:tcPr marL="9525" marR="9525" marT="9525" marB="0" anchor="b"/>
                </a:tc>
                <a:tc>
                  <a:txBody>
                    <a:bodyPr/>
                    <a:lstStyle/>
                    <a:p>
                      <a:pPr algn="r" fontAlgn="b"/>
                      <a:r>
                        <a:rPr lang="en-GB" sz="1800" b="0" i="0" u="none" strike="noStrike" dirty="0">
                          <a:solidFill>
                            <a:srgbClr val="000000"/>
                          </a:solidFill>
                          <a:effectLst/>
                          <a:latin typeface="+mj-lt"/>
                        </a:rPr>
                        <a:t>145%</a:t>
                      </a:r>
                    </a:p>
                  </a:txBody>
                  <a:tcPr marL="9525" marR="9525" marT="9525" marB="0" anchor="b"/>
                </a:tc>
                <a:tc>
                  <a:txBody>
                    <a:bodyPr/>
                    <a:lstStyle/>
                    <a:p>
                      <a:pPr algn="r" fontAlgn="b"/>
                      <a:r>
                        <a:rPr lang="en-GB" sz="1800" b="0" i="1" u="none" strike="noStrike" dirty="0">
                          <a:solidFill>
                            <a:srgbClr val="000000"/>
                          </a:solidFill>
                          <a:effectLst/>
                          <a:latin typeface="+mj-lt"/>
                        </a:rPr>
                        <a:t>152%</a:t>
                      </a:r>
                    </a:p>
                  </a:txBody>
                  <a:tcPr marL="9525" marR="9525" marT="9525" marB="0" anchor="b"/>
                </a:tc>
              </a:tr>
              <a:tr h="226406">
                <a:tc>
                  <a:txBody>
                    <a:bodyPr/>
                    <a:lstStyle/>
                    <a:p>
                      <a:pPr algn="l" fontAlgn="b"/>
                      <a:r>
                        <a:rPr lang="en-GB" sz="1800" b="0" i="0" u="none" strike="noStrike">
                          <a:solidFill>
                            <a:srgbClr val="000000"/>
                          </a:solidFill>
                          <a:effectLst/>
                          <a:latin typeface="+mj-lt"/>
                        </a:rPr>
                        <a:t>Romania</a:t>
                      </a:r>
                    </a:p>
                  </a:txBody>
                  <a:tcPr marL="9525" marR="9525" marT="9525" marB="0" anchor="b"/>
                </a:tc>
                <a:tc>
                  <a:txBody>
                    <a:bodyPr/>
                    <a:lstStyle/>
                    <a:p>
                      <a:pPr algn="r" fontAlgn="b"/>
                      <a:r>
                        <a:rPr lang="en-GB" sz="1800" b="0" i="0" u="none" strike="noStrike">
                          <a:solidFill>
                            <a:srgbClr val="000000"/>
                          </a:solidFill>
                          <a:effectLst/>
                          <a:latin typeface="+mj-lt"/>
                        </a:rPr>
                        <a:t>52%</a:t>
                      </a:r>
                    </a:p>
                  </a:txBody>
                  <a:tcPr marL="9525" marR="9525" marT="9525" marB="0" anchor="b"/>
                </a:tc>
                <a:tc>
                  <a:txBody>
                    <a:bodyPr/>
                    <a:lstStyle/>
                    <a:p>
                      <a:pPr algn="r" fontAlgn="b"/>
                      <a:r>
                        <a:rPr lang="en-GB" sz="1800" b="0" i="0" u="none" strike="noStrike" dirty="0">
                          <a:solidFill>
                            <a:srgbClr val="000000"/>
                          </a:solidFill>
                          <a:effectLst/>
                          <a:latin typeface="+mj-lt"/>
                        </a:rPr>
                        <a:t>221%</a:t>
                      </a:r>
                    </a:p>
                  </a:txBody>
                  <a:tcPr marL="9525" marR="9525" marT="9525" marB="0" anchor="b"/>
                </a:tc>
                <a:tc>
                  <a:txBody>
                    <a:bodyPr/>
                    <a:lstStyle/>
                    <a:p>
                      <a:pPr algn="r" fontAlgn="b"/>
                      <a:r>
                        <a:rPr lang="en-GB" sz="1800" b="0" i="1" u="none" strike="noStrike" dirty="0">
                          <a:solidFill>
                            <a:srgbClr val="000000"/>
                          </a:solidFill>
                          <a:effectLst/>
                          <a:latin typeface="+mj-lt"/>
                        </a:rPr>
                        <a:t>231%</a:t>
                      </a:r>
                    </a:p>
                  </a:txBody>
                  <a:tcPr marL="9525" marR="9525" marT="9525" marB="0" anchor="b"/>
                </a:tc>
              </a:tr>
              <a:tr h="226406">
                <a:tc>
                  <a:txBody>
                    <a:bodyPr/>
                    <a:lstStyle/>
                    <a:p>
                      <a:pPr algn="l" fontAlgn="b"/>
                      <a:r>
                        <a:rPr lang="en-GB" sz="1800" b="0" i="0" u="none" strike="noStrike">
                          <a:solidFill>
                            <a:srgbClr val="000000"/>
                          </a:solidFill>
                          <a:effectLst/>
                          <a:latin typeface="+mj-lt"/>
                        </a:rPr>
                        <a:t>Poland</a:t>
                      </a:r>
                    </a:p>
                  </a:txBody>
                  <a:tcPr marL="9525" marR="9525" marT="9525" marB="0" anchor="b"/>
                </a:tc>
                <a:tc>
                  <a:txBody>
                    <a:bodyPr/>
                    <a:lstStyle/>
                    <a:p>
                      <a:pPr algn="r" fontAlgn="b"/>
                      <a:r>
                        <a:rPr lang="en-GB" sz="1800" b="0" i="0" u="none" strike="noStrike">
                          <a:solidFill>
                            <a:srgbClr val="000000"/>
                          </a:solidFill>
                          <a:effectLst/>
                          <a:latin typeface="+mj-lt"/>
                        </a:rPr>
                        <a:t>55%</a:t>
                      </a:r>
                    </a:p>
                  </a:txBody>
                  <a:tcPr marL="9525" marR="9525" marT="9525" marB="0" anchor="b"/>
                </a:tc>
                <a:tc>
                  <a:txBody>
                    <a:bodyPr/>
                    <a:lstStyle/>
                    <a:p>
                      <a:pPr algn="r" fontAlgn="b"/>
                      <a:r>
                        <a:rPr lang="en-GB" sz="1800" b="0" i="0" u="none" strike="noStrike">
                          <a:solidFill>
                            <a:srgbClr val="000000"/>
                          </a:solidFill>
                          <a:effectLst/>
                          <a:latin typeface="+mj-lt"/>
                        </a:rPr>
                        <a:t>83%</a:t>
                      </a:r>
                    </a:p>
                  </a:txBody>
                  <a:tcPr marL="9525" marR="9525" marT="9525" marB="0" anchor="b"/>
                </a:tc>
                <a:tc>
                  <a:txBody>
                    <a:bodyPr/>
                    <a:lstStyle/>
                    <a:p>
                      <a:pPr algn="r" fontAlgn="b"/>
                      <a:r>
                        <a:rPr lang="en-GB" sz="1800" b="0" i="1" u="none" strike="noStrike" dirty="0">
                          <a:solidFill>
                            <a:srgbClr val="000000"/>
                          </a:solidFill>
                          <a:effectLst/>
                          <a:latin typeface="+mj-lt"/>
                        </a:rPr>
                        <a:t>86%</a:t>
                      </a:r>
                    </a:p>
                  </a:txBody>
                  <a:tcPr marL="9525" marR="9525" marT="9525" marB="0" anchor="b"/>
                </a:tc>
              </a:tr>
              <a:tr h="226406">
                <a:tc>
                  <a:txBody>
                    <a:bodyPr/>
                    <a:lstStyle/>
                    <a:p>
                      <a:pPr algn="l" fontAlgn="b"/>
                      <a:r>
                        <a:rPr lang="en-GB" sz="1800" b="0" i="0" u="none" strike="noStrike">
                          <a:solidFill>
                            <a:srgbClr val="000000"/>
                          </a:solidFill>
                          <a:effectLst/>
                          <a:latin typeface="+mj-lt"/>
                        </a:rPr>
                        <a:t>Lithuania</a:t>
                      </a:r>
                    </a:p>
                  </a:txBody>
                  <a:tcPr marL="9525" marR="9525" marT="9525" marB="0" anchor="b"/>
                </a:tc>
                <a:tc>
                  <a:txBody>
                    <a:bodyPr/>
                    <a:lstStyle/>
                    <a:p>
                      <a:pPr algn="r" fontAlgn="b"/>
                      <a:r>
                        <a:rPr lang="en-GB" sz="1800" b="0" i="0" u="none" strike="noStrike">
                          <a:solidFill>
                            <a:srgbClr val="000000"/>
                          </a:solidFill>
                          <a:effectLst/>
                          <a:latin typeface="+mj-lt"/>
                        </a:rPr>
                        <a:t>65%</a:t>
                      </a:r>
                    </a:p>
                  </a:txBody>
                  <a:tcPr marL="9525" marR="9525" marT="9525" marB="0" anchor="b"/>
                </a:tc>
                <a:tc>
                  <a:txBody>
                    <a:bodyPr/>
                    <a:lstStyle/>
                    <a:p>
                      <a:pPr algn="r" fontAlgn="b"/>
                      <a:r>
                        <a:rPr lang="en-GB" sz="1800" b="0" i="0" u="none" strike="noStrike">
                          <a:solidFill>
                            <a:srgbClr val="000000"/>
                          </a:solidFill>
                          <a:effectLst/>
                          <a:latin typeface="+mj-lt"/>
                        </a:rPr>
                        <a:t>142%</a:t>
                      </a:r>
                    </a:p>
                  </a:txBody>
                  <a:tcPr marL="9525" marR="9525" marT="9525" marB="0" anchor="b"/>
                </a:tc>
                <a:tc>
                  <a:txBody>
                    <a:bodyPr/>
                    <a:lstStyle/>
                    <a:p>
                      <a:pPr algn="r" fontAlgn="b"/>
                      <a:r>
                        <a:rPr lang="en-GB" sz="1800" b="0" i="1" u="none" strike="noStrike" dirty="0">
                          <a:solidFill>
                            <a:srgbClr val="000000"/>
                          </a:solidFill>
                          <a:effectLst/>
                          <a:latin typeface="+mj-lt"/>
                        </a:rPr>
                        <a:t>148%</a:t>
                      </a:r>
                    </a:p>
                  </a:txBody>
                  <a:tcPr marL="9525" marR="9525" marT="9525" marB="0" anchor="b"/>
                </a:tc>
              </a:tr>
              <a:tr h="226406">
                <a:tc>
                  <a:txBody>
                    <a:bodyPr/>
                    <a:lstStyle/>
                    <a:p>
                      <a:pPr algn="l" fontAlgn="b"/>
                      <a:r>
                        <a:rPr lang="en-GB" sz="1800" b="0" i="0" u="none" strike="noStrike">
                          <a:solidFill>
                            <a:srgbClr val="000000"/>
                          </a:solidFill>
                          <a:effectLst/>
                          <a:latin typeface="+mj-lt"/>
                        </a:rPr>
                        <a:t>Slovakia</a:t>
                      </a:r>
                    </a:p>
                  </a:txBody>
                  <a:tcPr marL="9525" marR="9525" marT="9525" marB="0" anchor="b"/>
                </a:tc>
                <a:tc>
                  <a:txBody>
                    <a:bodyPr/>
                    <a:lstStyle/>
                    <a:p>
                      <a:pPr algn="r" fontAlgn="b"/>
                      <a:r>
                        <a:rPr lang="en-GB" sz="1800" b="0" i="0" u="none" strike="noStrike">
                          <a:solidFill>
                            <a:srgbClr val="000000"/>
                          </a:solidFill>
                          <a:effectLst/>
                          <a:latin typeface="+mj-lt"/>
                        </a:rPr>
                        <a:t>71%</a:t>
                      </a:r>
                    </a:p>
                  </a:txBody>
                  <a:tcPr marL="9525" marR="9525" marT="9525" marB="0" anchor="b"/>
                </a:tc>
                <a:tc>
                  <a:txBody>
                    <a:bodyPr/>
                    <a:lstStyle/>
                    <a:p>
                      <a:pPr algn="r" fontAlgn="b"/>
                      <a:r>
                        <a:rPr lang="en-GB" sz="1800" b="0" i="0" u="none" strike="noStrike">
                          <a:solidFill>
                            <a:srgbClr val="000000"/>
                          </a:solidFill>
                          <a:effectLst/>
                          <a:latin typeface="+mj-lt"/>
                        </a:rPr>
                        <a:t>79%</a:t>
                      </a:r>
                    </a:p>
                  </a:txBody>
                  <a:tcPr marL="9525" marR="9525" marT="9525" marB="0" anchor="b"/>
                </a:tc>
                <a:tc>
                  <a:txBody>
                    <a:bodyPr/>
                    <a:lstStyle/>
                    <a:p>
                      <a:pPr algn="r" fontAlgn="b"/>
                      <a:r>
                        <a:rPr lang="en-GB" sz="1800" b="0" i="1" u="none" strike="noStrike" dirty="0">
                          <a:solidFill>
                            <a:srgbClr val="000000"/>
                          </a:solidFill>
                          <a:effectLst/>
                          <a:latin typeface="+mj-lt"/>
                        </a:rPr>
                        <a:t>82%</a:t>
                      </a:r>
                    </a:p>
                  </a:txBody>
                  <a:tcPr marL="9525" marR="9525" marT="9525" marB="0" anchor="b"/>
                </a:tc>
              </a:tr>
              <a:tr h="226406">
                <a:tc>
                  <a:txBody>
                    <a:bodyPr/>
                    <a:lstStyle/>
                    <a:p>
                      <a:pPr algn="l" fontAlgn="b"/>
                      <a:r>
                        <a:rPr lang="en-GB" sz="1800" b="0" i="0" u="none" strike="noStrike">
                          <a:solidFill>
                            <a:srgbClr val="000000"/>
                          </a:solidFill>
                          <a:effectLst/>
                          <a:latin typeface="+mj-lt"/>
                        </a:rPr>
                        <a:t>Latvia</a:t>
                      </a:r>
                    </a:p>
                  </a:txBody>
                  <a:tcPr marL="9525" marR="9525" marT="9525" marB="0" anchor="b"/>
                </a:tc>
                <a:tc>
                  <a:txBody>
                    <a:bodyPr/>
                    <a:lstStyle/>
                    <a:p>
                      <a:pPr algn="r" fontAlgn="b"/>
                      <a:r>
                        <a:rPr lang="en-GB" sz="1800" b="0" i="0" u="none" strike="noStrike">
                          <a:solidFill>
                            <a:srgbClr val="000000"/>
                          </a:solidFill>
                          <a:effectLst/>
                          <a:latin typeface="+mj-lt"/>
                        </a:rPr>
                        <a:t>79%</a:t>
                      </a:r>
                    </a:p>
                  </a:txBody>
                  <a:tcPr marL="9525" marR="9525" marT="9525" marB="0" anchor="b"/>
                </a:tc>
                <a:tc>
                  <a:txBody>
                    <a:bodyPr/>
                    <a:lstStyle/>
                    <a:p>
                      <a:pPr algn="r" fontAlgn="b"/>
                      <a:r>
                        <a:rPr lang="en-GB" sz="1800" b="0" i="0" u="none" strike="noStrike">
                          <a:solidFill>
                            <a:srgbClr val="000000"/>
                          </a:solidFill>
                          <a:effectLst/>
                          <a:latin typeface="+mj-lt"/>
                        </a:rPr>
                        <a:t>172%</a:t>
                      </a:r>
                    </a:p>
                  </a:txBody>
                  <a:tcPr marL="9525" marR="9525" marT="9525" marB="0" anchor="b"/>
                </a:tc>
                <a:tc>
                  <a:txBody>
                    <a:bodyPr/>
                    <a:lstStyle/>
                    <a:p>
                      <a:pPr algn="r" fontAlgn="b"/>
                      <a:r>
                        <a:rPr lang="en-GB" sz="1800" b="0" i="1" u="none" strike="noStrike" dirty="0">
                          <a:solidFill>
                            <a:srgbClr val="000000"/>
                          </a:solidFill>
                          <a:effectLst/>
                          <a:latin typeface="+mj-lt"/>
                        </a:rPr>
                        <a:t>180%</a:t>
                      </a:r>
                    </a:p>
                  </a:txBody>
                  <a:tcPr marL="9525" marR="9525" marT="9525" marB="0" anchor="b"/>
                </a:tc>
              </a:tr>
            </a:tbl>
          </a:graphicData>
        </a:graphic>
      </p:graphicFrame>
      <p:sp>
        <p:nvSpPr>
          <p:cNvPr id="4" name="Date Placeholder 3"/>
          <p:cNvSpPr>
            <a:spLocks noGrp="1"/>
          </p:cNvSpPr>
          <p:nvPr>
            <p:ph type="dt" sz="half" idx="10"/>
          </p:nvPr>
        </p:nvSpPr>
        <p:spPr/>
        <p:txBody>
          <a:bodyPr/>
          <a:lstStyle/>
          <a:p>
            <a:pPr>
              <a:defRPr/>
            </a:pPr>
            <a:r>
              <a:rPr lang="en-US" altLang="en-US" smtClean="0"/>
              <a:t>jan drahokoupil © etui (2016)</a:t>
            </a:r>
            <a:endParaRPr lang="en-GB" altLang="en-US"/>
          </a:p>
        </p:txBody>
      </p:sp>
      <p:sp>
        <p:nvSpPr>
          <p:cNvPr id="5" name="Footer Placeholder 4"/>
          <p:cNvSpPr>
            <a:spLocks noGrp="1"/>
          </p:cNvSpPr>
          <p:nvPr>
            <p:ph type="ftr" sz="quarter" idx="11"/>
          </p:nvPr>
        </p:nvSpPr>
        <p:spPr/>
        <p:txBody>
          <a:bodyPr/>
          <a:lstStyle/>
          <a:p>
            <a:pPr>
              <a:defRPr/>
            </a:pPr>
            <a:r>
              <a:rPr lang="en-GB" altLang="en-US" smtClean="0"/>
              <a:t>wages in eastern europe</a:t>
            </a:r>
            <a:endParaRPr lang="en-GB" altLang="en-US"/>
          </a:p>
        </p:txBody>
      </p:sp>
      <p:sp>
        <p:nvSpPr>
          <p:cNvPr id="6" name="Slide Number Placeholder 5"/>
          <p:cNvSpPr>
            <a:spLocks noGrp="1"/>
          </p:cNvSpPr>
          <p:nvPr>
            <p:ph type="sldNum" sz="quarter" idx="12"/>
          </p:nvPr>
        </p:nvSpPr>
        <p:spPr/>
        <p:txBody>
          <a:bodyPr/>
          <a:lstStyle/>
          <a:p>
            <a:fld id="{AF7D5001-A9BA-B247-AC8E-5971448486D7}" type="slidenum">
              <a:rPr lang="en-GB" altLang="en-US" smtClean="0"/>
              <a:pPr/>
              <a:t>13</a:t>
            </a:fld>
            <a:endParaRPr lang="en-GB" altLang="en-US"/>
          </a:p>
        </p:txBody>
      </p:sp>
    </p:spTree>
    <p:extLst>
      <p:ext uri="{BB962C8B-B14F-4D97-AF65-F5344CB8AC3E}">
        <p14:creationId xmlns:p14="http://schemas.microsoft.com/office/powerpoint/2010/main" val="2007038159"/>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2</a:t>
            </a:r>
            <a:endParaRPr lang="en-GB" dirty="0"/>
          </a:p>
        </p:txBody>
      </p:sp>
      <p:sp>
        <p:nvSpPr>
          <p:cNvPr id="3" name="Content Placeholder 2"/>
          <p:cNvSpPr>
            <a:spLocks noGrp="1"/>
          </p:cNvSpPr>
          <p:nvPr>
            <p:ph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altLang="en-US" smtClean="0"/>
              <a:t>jan drahokoupil © etui (2016)</a:t>
            </a:r>
            <a:endParaRPr lang="en-GB" altLang="en-US"/>
          </a:p>
        </p:txBody>
      </p:sp>
      <p:sp>
        <p:nvSpPr>
          <p:cNvPr id="5" name="Footer Placeholder 4"/>
          <p:cNvSpPr>
            <a:spLocks noGrp="1"/>
          </p:cNvSpPr>
          <p:nvPr>
            <p:ph type="ftr" sz="quarter" idx="11"/>
          </p:nvPr>
        </p:nvSpPr>
        <p:spPr/>
        <p:txBody>
          <a:bodyPr/>
          <a:lstStyle/>
          <a:p>
            <a:pPr>
              <a:defRPr/>
            </a:pPr>
            <a:r>
              <a:rPr lang="en-GB" altLang="en-US" smtClean="0"/>
              <a:t>wages in eastern europe</a:t>
            </a:r>
            <a:endParaRPr lang="en-GB" altLang="en-US"/>
          </a:p>
        </p:txBody>
      </p:sp>
      <p:sp>
        <p:nvSpPr>
          <p:cNvPr id="6" name="Slide Number Placeholder 5"/>
          <p:cNvSpPr>
            <a:spLocks noGrp="1"/>
          </p:cNvSpPr>
          <p:nvPr>
            <p:ph type="sldNum" sz="quarter" idx="12"/>
          </p:nvPr>
        </p:nvSpPr>
        <p:spPr/>
        <p:txBody>
          <a:bodyPr/>
          <a:lstStyle/>
          <a:p>
            <a:fld id="{AF7D5001-A9BA-B247-AC8E-5971448486D7}" type="slidenum">
              <a:rPr lang="en-GB" altLang="en-US" smtClean="0"/>
              <a:pPr/>
              <a:t>14</a:t>
            </a:fld>
            <a:endParaRPr lang="en-GB" altLang="en-US"/>
          </a:p>
        </p:txBody>
      </p:sp>
      <p:graphicFrame>
        <p:nvGraphicFramePr>
          <p:cNvPr id="7" name="Chart 6"/>
          <p:cNvGraphicFramePr>
            <a:graphicFrameLocks/>
          </p:cNvGraphicFramePr>
          <p:nvPr>
            <p:extLst>
              <p:ext uri="{D42A27DB-BD31-4B8C-83A1-F6EECF244321}">
                <p14:modId xmlns:p14="http://schemas.microsoft.com/office/powerpoint/2010/main" val="1662560673"/>
              </p:ext>
            </p:extLst>
          </p:nvPr>
        </p:nvGraphicFramePr>
        <p:xfrm>
          <a:off x="209549" y="1033933"/>
          <a:ext cx="8462963" cy="53319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2625700"/>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a:t>
            </a:r>
            <a:endParaRPr lang="en-GB" dirty="0"/>
          </a:p>
        </p:txBody>
      </p:sp>
      <p:sp>
        <p:nvSpPr>
          <p:cNvPr id="3" name="Content Placeholder 2"/>
          <p:cNvSpPr>
            <a:spLocks noGrp="1"/>
          </p:cNvSpPr>
          <p:nvPr>
            <p:ph idx="1"/>
          </p:nvPr>
        </p:nvSpPr>
        <p:spPr/>
        <p:txBody>
          <a:bodyPr/>
          <a:lstStyle/>
          <a:p>
            <a:r>
              <a:rPr lang="en-US" dirty="0" smtClean="0"/>
              <a:t>Wage levels/GDP (Prague conference </a:t>
            </a:r>
            <a:r>
              <a:rPr lang="en-US" i="1" dirty="0" smtClean="0"/>
              <a:t>etc.</a:t>
            </a:r>
            <a:r>
              <a:rPr lang="en-US" dirty="0" smtClean="0"/>
              <a:t>)</a:t>
            </a:r>
          </a:p>
          <a:p>
            <a:r>
              <a:rPr lang="en-US" dirty="0" smtClean="0"/>
              <a:t>Wage share (Prague conference, </a:t>
            </a:r>
            <a:r>
              <a:rPr lang="en-US" dirty="0" err="1" smtClean="0"/>
              <a:t>Stockhammer</a:t>
            </a:r>
            <a:r>
              <a:rPr lang="en-US" dirty="0" smtClean="0"/>
              <a:t>)</a:t>
            </a:r>
          </a:p>
          <a:p>
            <a:r>
              <a:rPr lang="en-US" dirty="0" smtClean="0"/>
              <a:t>∆Productivity/∆wage, ∆ULC </a:t>
            </a:r>
            <a:r>
              <a:rPr lang="en-US" dirty="0"/>
              <a:t>(Prague </a:t>
            </a:r>
            <a:r>
              <a:rPr lang="en-US" dirty="0" smtClean="0"/>
              <a:t>conference </a:t>
            </a:r>
            <a:r>
              <a:rPr lang="en-US" i="1" dirty="0"/>
              <a:t>etc</a:t>
            </a:r>
            <a:r>
              <a:rPr lang="en-US" i="1" dirty="0" smtClean="0"/>
              <a:t>.</a:t>
            </a:r>
            <a:r>
              <a:rPr lang="en-US" dirty="0" smtClean="0"/>
              <a:t>)</a:t>
            </a:r>
          </a:p>
          <a:p>
            <a:r>
              <a:rPr lang="en-US" dirty="0" smtClean="0"/>
              <a:t>EUR </a:t>
            </a:r>
            <a:r>
              <a:rPr lang="en-US" dirty="0"/>
              <a:t>equilibrium wage </a:t>
            </a:r>
            <a:r>
              <a:rPr lang="en-US" dirty="0" smtClean="0"/>
              <a:t>levels/shares = </a:t>
            </a:r>
            <a:r>
              <a:rPr lang="en-US" i="1" dirty="0" smtClean="0"/>
              <a:t>f(capital productivity, capital intensity, price effects) </a:t>
            </a:r>
            <a:r>
              <a:rPr lang="en-US" dirty="0" smtClean="0"/>
              <a:t>(</a:t>
            </a:r>
            <a:r>
              <a:rPr lang="en-US" dirty="0" err="1" smtClean="0"/>
              <a:t>Collignon</a:t>
            </a:r>
            <a:r>
              <a:rPr lang="en-US" dirty="0" smtClean="0"/>
              <a:t> &amp; Esposito 2016)</a:t>
            </a:r>
          </a:p>
          <a:p>
            <a:r>
              <a:rPr lang="en-US" dirty="0" smtClean="0"/>
              <a:t>Employment structure</a:t>
            </a:r>
            <a:endParaRPr lang="en-GB" dirty="0"/>
          </a:p>
        </p:txBody>
      </p:sp>
      <p:sp>
        <p:nvSpPr>
          <p:cNvPr id="4" name="Date Placeholder 3"/>
          <p:cNvSpPr>
            <a:spLocks noGrp="1"/>
          </p:cNvSpPr>
          <p:nvPr>
            <p:ph type="dt" sz="half" idx="10"/>
          </p:nvPr>
        </p:nvSpPr>
        <p:spPr/>
        <p:txBody>
          <a:bodyPr/>
          <a:lstStyle/>
          <a:p>
            <a:pPr>
              <a:defRPr/>
            </a:pPr>
            <a:r>
              <a:rPr lang="en-US" altLang="en-US" smtClean="0"/>
              <a:t>jan drahokoupil © etui (2016)</a:t>
            </a:r>
            <a:endParaRPr lang="en-GB" altLang="en-US"/>
          </a:p>
        </p:txBody>
      </p:sp>
      <p:sp>
        <p:nvSpPr>
          <p:cNvPr id="5" name="Footer Placeholder 4"/>
          <p:cNvSpPr>
            <a:spLocks noGrp="1"/>
          </p:cNvSpPr>
          <p:nvPr>
            <p:ph type="ftr" sz="quarter" idx="11"/>
          </p:nvPr>
        </p:nvSpPr>
        <p:spPr/>
        <p:txBody>
          <a:bodyPr/>
          <a:lstStyle/>
          <a:p>
            <a:pPr>
              <a:defRPr/>
            </a:pPr>
            <a:r>
              <a:rPr lang="en-GB" altLang="en-US" smtClean="0"/>
              <a:t>wages in eastern europe</a:t>
            </a:r>
            <a:endParaRPr lang="en-GB" altLang="en-US"/>
          </a:p>
        </p:txBody>
      </p:sp>
      <p:sp>
        <p:nvSpPr>
          <p:cNvPr id="6" name="Slide Number Placeholder 5"/>
          <p:cNvSpPr>
            <a:spLocks noGrp="1"/>
          </p:cNvSpPr>
          <p:nvPr>
            <p:ph type="sldNum" sz="quarter" idx="12"/>
          </p:nvPr>
        </p:nvSpPr>
        <p:spPr/>
        <p:txBody>
          <a:bodyPr/>
          <a:lstStyle/>
          <a:p>
            <a:fld id="{AF7D5001-A9BA-B247-AC8E-5971448486D7}" type="slidenum">
              <a:rPr lang="en-GB" altLang="en-US" smtClean="0"/>
              <a:pPr/>
              <a:t>2</a:t>
            </a:fld>
            <a:endParaRPr lang="en-GB" altLang="en-US"/>
          </a:p>
        </p:txBody>
      </p:sp>
    </p:spTree>
    <p:extLst>
      <p:ext uri="{BB962C8B-B14F-4D97-AF65-F5344CB8AC3E}">
        <p14:creationId xmlns:p14="http://schemas.microsoft.com/office/powerpoint/2010/main" val="173083068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Wage </a:t>
            </a:r>
            <a:r>
              <a:rPr lang="en-US" dirty="0" smtClean="0"/>
              <a:t>levels/GDP (</a:t>
            </a:r>
            <a:r>
              <a:rPr lang="cs-CZ" dirty="0" err="1" smtClean="0"/>
              <a:t>figure</a:t>
            </a:r>
            <a:r>
              <a:rPr lang="cs-CZ" dirty="0" smtClean="0"/>
              <a:t> by </a:t>
            </a:r>
            <a:r>
              <a:rPr lang="en-US" dirty="0" smtClean="0"/>
              <a:t>Chmela</a:t>
            </a:r>
            <a:r>
              <a:rPr lang="cs-CZ" dirty="0" smtClean="0"/>
              <a:t>ř)</a:t>
            </a:r>
            <a:endParaRPr lang="en-GB" dirty="0"/>
          </a:p>
        </p:txBody>
      </p:sp>
      <p:sp>
        <p:nvSpPr>
          <p:cNvPr id="3" name="Content Placeholder 2"/>
          <p:cNvSpPr>
            <a:spLocks noGrp="1"/>
          </p:cNvSpPr>
          <p:nvPr>
            <p:ph idx="1"/>
          </p:nvPr>
        </p:nvSpPr>
        <p:spPr/>
        <p:txBody>
          <a:bodyPr/>
          <a:lstStyle/>
          <a:p>
            <a:endParaRPr lang="en-GB" dirty="0"/>
          </a:p>
        </p:txBody>
      </p:sp>
      <p:sp>
        <p:nvSpPr>
          <p:cNvPr id="4" name="Date Placeholder 3"/>
          <p:cNvSpPr>
            <a:spLocks noGrp="1"/>
          </p:cNvSpPr>
          <p:nvPr>
            <p:ph type="dt" sz="half" idx="10"/>
          </p:nvPr>
        </p:nvSpPr>
        <p:spPr/>
        <p:txBody>
          <a:bodyPr/>
          <a:lstStyle/>
          <a:p>
            <a:pPr>
              <a:defRPr/>
            </a:pPr>
            <a:r>
              <a:rPr lang="en-US" altLang="en-US" smtClean="0"/>
              <a:t>jan drahokoupil © etui (2016)</a:t>
            </a:r>
            <a:endParaRPr lang="en-GB" altLang="en-US"/>
          </a:p>
        </p:txBody>
      </p:sp>
      <p:sp>
        <p:nvSpPr>
          <p:cNvPr id="5" name="Footer Placeholder 4"/>
          <p:cNvSpPr>
            <a:spLocks noGrp="1"/>
          </p:cNvSpPr>
          <p:nvPr>
            <p:ph type="ftr" sz="quarter" idx="11"/>
          </p:nvPr>
        </p:nvSpPr>
        <p:spPr/>
        <p:txBody>
          <a:bodyPr/>
          <a:lstStyle/>
          <a:p>
            <a:pPr>
              <a:defRPr/>
            </a:pPr>
            <a:r>
              <a:rPr lang="en-GB" altLang="en-US" smtClean="0"/>
              <a:t>wages in eastern europe</a:t>
            </a:r>
            <a:endParaRPr lang="en-GB" altLang="en-US"/>
          </a:p>
        </p:txBody>
      </p:sp>
      <p:sp>
        <p:nvSpPr>
          <p:cNvPr id="6" name="Slide Number Placeholder 5"/>
          <p:cNvSpPr>
            <a:spLocks noGrp="1"/>
          </p:cNvSpPr>
          <p:nvPr>
            <p:ph type="sldNum" sz="quarter" idx="12"/>
          </p:nvPr>
        </p:nvSpPr>
        <p:spPr/>
        <p:txBody>
          <a:bodyPr/>
          <a:lstStyle/>
          <a:p>
            <a:fld id="{AF7D5001-A9BA-B247-AC8E-5971448486D7}" type="slidenum">
              <a:rPr lang="en-GB" altLang="en-US" smtClean="0"/>
              <a:pPr/>
              <a:t>3</a:t>
            </a:fld>
            <a:endParaRPr lang="en-GB" altLang="en-US"/>
          </a:p>
        </p:txBody>
      </p:sp>
      <p:pic>
        <p:nvPicPr>
          <p:cNvPr id="7" name="Content Placeholder 5" descr="../../../../Screenshots/Screenshot%202015-12-02%2014.52.27.png"/>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302340" y="1545231"/>
            <a:ext cx="8229600" cy="4386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pic>
    </p:spTree>
    <p:extLst>
      <p:ext uri="{BB962C8B-B14F-4D97-AF65-F5344CB8AC3E}">
        <p14:creationId xmlns:p14="http://schemas.microsoft.com/office/powerpoint/2010/main" val="201651734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a:t>
            </a:r>
            <a:r>
              <a:rPr lang="en-US" dirty="0" smtClean="0"/>
              <a:t>figure from Prague </a:t>
            </a:r>
            <a:r>
              <a:rPr lang="en-US" dirty="0" smtClean="0"/>
              <a:t>by Chmela</a:t>
            </a:r>
            <a:r>
              <a:rPr lang="cs-CZ" dirty="0" smtClean="0"/>
              <a:t>ř</a:t>
            </a:r>
            <a:r>
              <a:rPr lang="en-US" dirty="0" smtClean="0"/>
              <a:t>: Wage share</a:t>
            </a:r>
            <a:endParaRPr lang="en-GB" dirty="0"/>
          </a:p>
        </p:txBody>
      </p:sp>
      <p:sp>
        <p:nvSpPr>
          <p:cNvPr id="3" name="Content Placeholder 2"/>
          <p:cNvSpPr>
            <a:spLocks noGrp="1"/>
          </p:cNvSpPr>
          <p:nvPr>
            <p:ph idx="1"/>
          </p:nvPr>
        </p:nvSpPr>
        <p:spPr/>
        <p:txBody>
          <a:bodyPr/>
          <a:lstStyle/>
          <a:p>
            <a:endParaRPr lang="en-GB" dirty="0"/>
          </a:p>
        </p:txBody>
      </p:sp>
      <p:sp>
        <p:nvSpPr>
          <p:cNvPr id="4" name="Date Placeholder 3"/>
          <p:cNvSpPr>
            <a:spLocks noGrp="1"/>
          </p:cNvSpPr>
          <p:nvPr>
            <p:ph type="dt" sz="half" idx="10"/>
          </p:nvPr>
        </p:nvSpPr>
        <p:spPr/>
        <p:txBody>
          <a:bodyPr/>
          <a:lstStyle/>
          <a:p>
            <a:pPr>
              <a:defRPr/>
            </a:pPr>
            <a:r>
              <a:rPr lang="en-US" altLang="en-US" smtClean="0"/>
              <a:t>jan drahokoupil © etui (2016)</a:t>
            </a:r>
            <a:endParaRPr lang="en-GB" altLang="en-US"/>
          </a:p>
        </p:txBody>
      </p:sp>
      <p:sp>
        <p:nvSpPr>
          <p:cNvPr id="5" name="Footer Placeholder 4"/>
          <p:cNvSpPr>
            <a:spLocks noGrp="1"/>
          </p:cNvSpPr>
          <p:nvPr>
            <p:ph type="ftr" sz="quarter" idx="11"/>
          </p:nvPr>
        </p:nvSpPr>
        <p:spPr/>
        <p:txBody>
          <a:bodyPr/>
          <a:lstStyle/>
          <a:p>
            <a:pPr>
              <a:defRPr/>
            </a:pPr>
            <a:r>
              <a:rPr lang="en-GB" altLang="en-US" smtClean="0"/>
              <a:t>wages in eastern europe</a:t>
            </a:r>
            <a:endParaRPr lang="en-GB" altLang="en-US"/>
          </a:p>
        </p:txBody>
      </p:sp>
      <p:sp>
        <p:nvSpPr>
          <p:cNvPr id="6" name="Slide Number Placeholder 5"/>
          <p:cNvSpPr>
            <a:spLocks noGrp="1"/>
          </p:cNvSpPr>
          <p:nvPr>
            <p:ph type="sldNum" sz="quarter" idx="12"/>
          </p:nvPr>
        </p:nvSpPr>
        <p:spPr/>
        <p:txBody>
          <a:bodyPr/>
          <a:lstStyle/>
          <a:p>
            <a:fld id="{AF7D5001-A9BA-B247-AC8E-5971448486D7}" type="slidenum">
              <a:rPr lang="en-GB" altLang="en-US" smtClean="0"/>
              <a:pPr/>
              <a:t>4</a:t>
            </a:fld>
            <a:endParaRPr lang="en-GB" altLang="en-US"/>
          </a:p>
        </p:txBody>
      </p:sp>
      <p:pic>
        <p:nvPicPr>
          <p:cNvPr id="7" name="Content Placeholder 6" descr="../../../../Screenshots/Screenshot%202015-12-02%2013.52.06.png"/>
          <p:cNvPicPr>
            <a:picLocks/>
          </p:cNvPicPr>
          <p:nvPr/>
        </p:nvPicPr>
        <p:blipFill rotWithShape="1">
          <a:blip r:embed="rId3">
            <a:extLst>
              <a:ext uri="{28A0092B-C50C-407E-A947-70E740481C1C}">
                <a14:useLocalDpi xmlns:a14="http://schemas.microsoft.com/office/drawing/2010/main" val="0"/>
              </a:ext>
            </a:extLst>
          </a:blip>
          <a:srcRect t="4803"/>
          <a:stretch/>
        </p:blipFill>
        <p:spPr bwMode="auto">
          <a:xfrm>
            <a:off x="136621" y="1035050"/>
            <a:ext cx="8535892" cy="5077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53640926-AAD7-44D8-BBD7-CCE9431645EC}">
              <a14:shadowObscured xmlns:a14="http://schemas.microsoft.com/office/drawing/2010/main"/>
            </a:ext>
          </a:extLst>
        </p:spPr>
      </p:pic>
    </p:spTree>
    <p:extLst>
      <p:ext uri="{BB962C8B-B14F-4D97-AF65-F5344CB8AC3E}">
        <p14:creationId xmlns:p14="http://schemas.microsoft.com/office/powerpoint/2010/main" val="1188135413"/>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Hence: private, adjusted wage share (</a:t>
            </a:r>
            <a:r>
              <a:rPr lang="en-US" dirty="0" err="1"/>
              <a:t>Stockhammer</a:t>
            </a:r>
            <a:r>
              <a:rPr lang="en-US" dirty="0"/>
              <a:t>)</a:t>
            </a:r>
            <a:endParaRPr lang="en-GB" dirty="0"/>
          </a:p>
        </p:txBody>
      </p:sp>
      <p:sp>
        <p:nvSpPr>
          <p:cNvPr id="3" name="Content Placeholder 2"/>
          <p:cNvSpPr>
            <a:spLocks noGrp="1"/>
          </p:cNvSpPr>
          <p:nvPr>
            <p:ph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altLang="en-US" smtClean="0"/>
              <a:t>jan drahokoupil © etui (2016)</a:t>
            </a:r>
            <a:endParaRPr lang="en-GB" altLang="en-US"/>
          </a:p>
        </p:txBody>
      </p:sp>
      <p:sp>
        <p:nvSpPr>
          <p:cNvPr id="5" name="Footer Placeholder 4"/>
          <p:cNvSpPr>
            <a:spLocks noGrp="1"/>
          </p:cNvSpPr>
          <p:nvPr>
            <p:ph type="ftr" sz="quarter" idx="11"/>
          </p:nvPr>
        </p:nvSpPr>
        <p:spPr/>
        <p:txBody>
          <a:bodyPr/>
          <a:lstStyle/>
          <a:p>
            <a:pPr>
              <a:defRPr/>
            </a:pPr>
            <a:r>
              <a:rPr lang="en-GB" altLang="en-US" smtClean="0"/>
              <a:t>wages in eastern europe</a:t>
            </a:r>
            <a:endParaRPr lang="en-GB" altLang="en-US"/>
          </a:p>
        </p:txBody>
      </p:sp>
      <p:sp>
        <p:nvSpPr>
          <p:cNvPr id="6" name="Slide Number Placeholder 5"/>
          <p:cNvSpPr>
            <a:spLocks noGrp="1"/>
          </p:cNvSpPr>
          <p:nvPr>
            <p:ph type="sldNum" sz="quarter" idx="12"/>
          </p:nvPr>
        </p:nvSpPr>
        <p:spPr/>
        <p:txBody>
          <a:bodyPr/>
          <a:lstStyle/>
          <a:p>
            <a:fld id="{AF7D5001-A9BA-B247-AC8E-5971448486D7}" type="slidenum">
              <a:rPr lang="en-GB" altLang="en-US" smtClean="0"/>
              <a:pPr/>
              <a:t>5</a:t>
            </a:fld>
            <a:endParaRPr lang="en-GB" altLang="en-US"/>
          </a:p>
        </p:txBody>
      </p:sp>
      <p:graphicFrame>
        <p:nvGraphicFramePr>
          <p:cNvPr id="7" name="Chart 6"/>
          <p:cNvGraphicFramePr>
            <a:graphicFrameLocks/>
          </p:cNvGraphicFramePr>
          <p:nvPr>
            <p:extLst>
              <p:ext uri="{D42A27DB-BD31-4B8C-83A1-F6EECF244321}">
                <p14:modId xmlns:p14="http://schemas.microsoft.com/office/powerpoint/2010/main" val="3931895495"/>
              </p:ext>
            </p:extLst>
          </p:nvPr>
        </p:nvGraphicFramePr>
        <p:xfrm>
          <a:off x="107504" y="908719"/>
          <a:ext cx="8784976" cy="52984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70315561"/>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adjusted wage share 2</a:t>
            </a:r>
            <a:endParaRPr lang="en-GB" dirty="0"/>
          </a:p>
        </p:txBody>
      </p:sp>
      <p:sp>
        <p:nvSpPr>
          <p:cNvPr id="3" name="Content Placeholder 2"/>
          <p:cNvSpPr>
            <a:spLocks noGrp="1"/>
          </p:cNvSpPr>
          <p:nvPr>
            <p:ph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altLang="en-US" smtClean="0"/>
              <a:t>jan drahokoupil © etui (2016)</a:t>
            </a:r>
            <a:endParaRPr lang="en-GB" altLang="en-US"/>
          </a:p>
        </p:txBody>
      </p:sp>
      <p:sp>
        <p:nvSpPr>
          <p:cNvPr id="5" name="Footer Placeholder 4"/>
          <p:cNvSpPr>
            <a:spLocks noGrp="1"/>
          </p:cNvSpPr>
          <p:nvPr>
            <p:ph type="ftr" sz="quarter" idx="11"/>
          </p:nvPr>
        </p:nvSpPr>
        <p:spPr/>
        <p:txBody>
          <a:bodyPr/>
          <a:lstStyle/>
          <a:p>
            <a:pPr>
              <a:defRPr/>
            </a:pPr>
            <a:r>
              <a:rPr lang="en-GB" altLang="en-US" smtClean="0"/>
              <a:t>wages in eastern europe</a:t>
            </a:r>
            <a:endParaRPr lang="en-GB" altLang="en-US"/>
          </a:p>
        </p:txBody>
      </p:sp>
      <p:sp>
        <p:nvSpPr>
          <p:cNvPr id="6" name="Slide Number Placeholder 5"/>
          <p:cNvSpPr>
            <a:spLocks noGrp="1"/>
          </p:cNvSpPr>
          <p:nvPr>
            <p:ph type="sldNum" sz="quarter" idx="12"/>
          </p:nvPr>
        </p:nvSpPr>
        <p:spPr/>
        <p:txBody>
          <a:bodyPr/>
          <a:lstStyle/>
          <a:p>
            <a:fld id="{AF7D5001-A9BA-B247-AC8E-5971448486D7}" type="slidenum">
              <a:rPr lang="en-GB" altLang="en-US" smtClean="0"/>
              <a:pPr/>
              <a:t>6</a:t>
            </a:fld>
            <a:endParaRPr lang="en-GB" altLang="en-US"/>
          </a:p>
        </p:txBody>
      </p:sp>
      <p:graphicFrame>
        <p:nvGraphicFramePr>
          <p:cNvPr id="7" name="Chart 6"/>
          <p:cNvGraphicFramePr>
            <a:graphicFrameLocks/>
          </p:cNvGraphicFramePr>
          <p:nvPr>
            <p:extLst>
              <p:ext uri="{D42A27DB-BD31-4B8C-83A1-F6EECF244321}">
                <p14:modId xmlns:p14="http://schemas.microsoft.com/office/powerpoint/2010/main" val="2967509896"/>
              </p:ext>
            </p:extLst>
          </p:nvPr>
        </p:nvGraphicFramePr>
        <p:xfrm>
          <a:off x="107504" y="548680"/>
          <a:ext cx="8855571" cy="56584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4781317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Adjusted wage share: manufacturing </a:t>
            </a:r>
            <a:r>
              <a:rPr lang="en-GB" dirty="0" smtClean="0"/>
              <a:t>industry (Amex)</a:t>
            </a:r>
            <a:endParaRPr lang="en-GB" dirty="0"/>
          </a:p>
        </p:txBody>
      </p:sp>
      <p:sp>
        <p:nvSpPr>
          <p:cNvPr id="4" name="Date Placeholder 3"/>
          <p:cNvSpPr>
            <a:spLocks noGrp="1"/>
          </p:cNvSpPr>
          <p:nvPr>
            <p:ph type="dt" sz="half" idx="10"/>
          </p:nvPr>
        </p:nvSpPr>
        <p:spPr/>
        <p:txBody>
          <a:bodyPr/>
          <a:lstStyle/>
          <a:p>
            <a:pPr>
              <a:defRPr/>
            </a:pPr>
            <a:r>
              <a:rPr lang="en-US" altLang="en-US" smtClean="0"/>
              <a:t>jan drahokoupil © etui (2016)</a:t>
            </a:r>
            <a:endParaRPr lang="en-GB" altLang="en-US"/>
          </a:p>
        </p:txBody>
      </p:sp>
      <p:sp>
        <p:nvSpPr>
          <p:cNvPr id="5" name="Footer Placeholder 4"/>
          <p:cNvSpPr>
            <a:spLocks noGrp="1"/>
          </p:cNvSpPr>
          <p:nvPr>
            <p:ph type="ftr" sz="quarter" idx="11"/>
          </p:nvPr>
        </p:nvSpPr>
        <p:spPr/>
        <p:txBody>
          <a:bodyPr/>
          <a:lstStyle/>
          <a:p>
            <a:pPr>
              <a:defRPr/>
            </a:pPr>
            <a:r>
              <a:rPr lang="en-GB" altLang="en-US" smtClean="0"/>
              <a:t>wages in eastern europe</a:t>
            </a:r>
            <a:endParaRPr lang="en-GB" altLang="en-US"/>
          </a:p>
        </p:txBody>
      </p:sp>
      <p:sp>
        <p:nvSpPr>
          <p:cNvPr id="6" name="Slide Number Placeholder 5"/>
          <p:cNvSpPr>
            <a:spLocks noGrp="1"/>
          </p:cNvSpPr>
          <p:nvPr>
            <p:ph type="sldNum" sz="quarter" idx="12"/>
          </p:nvPr>
        </p:nvSpPr>
        <p:spPr/>
        <p:txBody>
          <a:bodyPr/>
          <a:lstStyle/>
          <a:p>
            <a:fld id="{AF7D5001-A9BA-B247-AC8E-5971448486D7}" type="slidenum">
              <a:rPr lang="en-GB" altLang="en-US" smtClean="0"/>
              <a:pPr/>
              <a:t>7</a:t>
            </a:fld>
            <a:endParaRPr lang="en-GB" altLang="en-US"/>
          </a:p>
        </p:txBody>
      </p:sp>
      <p:graphicFrame>
        <p:nvGraphicFramePr>
          <p:cNvPr id="7" name="Chart 6"/>
          <p:cNvGraphicFramePr>
            <a:graphicFrameLocks/>
          </p:cNvGraphicFramePr>
          <p:nvPr>
            <p:extLst>
              <p:ext uri="{D42A27DB-BD31-4B8C-83A1-F6EECF244321}">
                <p14:modId xmlns:p14="http://schemas.microsoft.com/office/powerpoint/2010/main" val="2872379103"/>
              </p:ext>
            </p:extLst>
          </p:nvPr>
        </p:nvGraphicFramePr>
        <p:xfrm>
          <a:off x="107504" y="908720"/>
          <a:ext cx="9009484" cy="55919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96552761"/>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323850"/>
            <a:ext cx="8348663" cy="1160934"/>
          </a:xfrm>
        </p:spPr>
        <p:txBody>
          <a:bodyPr/>
          <a:lstStyle/>
          <a:p>
            <a:r>
              <a:rPr lang="en-US" dirty="0"/>
              <a:t>EUR equilibrium wage </a:t>
            </a:r>
            <a:r>
              <a:rPr lang="en-US" dirty="0" smtClean="0"/>
              <a:t>levels/shares vs actual wages</a:t>
            </a:r>
            <a:br>
              <a:rPr lang="en-US" dirty="0" smtClean="0"/>
            </a:br>
            <a:r>
              <a:rPr lang="en-US" dirty="0" smtClean="0"/>
              <a:t>nominal </a:t>
            </a:r>
            <a:r>
              <a:rPr lang="en-US" i="1" dirty="0" smtClean="0"/>
              <a:t>f(</a:t>
            </a:r>
            <a:r>
              <a:rPr lang="en-US" i="1" dirty="0" err="1" smtClean="0"/>
              <a:t>labour</a:t>
            </a:r>
            <a:r>
              <a:rPr lang="en-US" i="1" dirty="0" smtClean="0"/>
              <a:t> productivity, equilibrium wage share) -&gt;</a:t>
            </a:r>
            <a:r>
              <a:rPr lang="en-US" dirty="0" smtClean="0"/>
              <a:t/>
            </a:r>
            <a:br>
              <a:rPr lang="en-US" dirty="0" smtClean="0"/>
            </a:br>
            <a:r>
              <a:rPr lang="en-US" dirty="0" smtClean="0"/>
              <a:t>real </a:t>
            </a:r>
            <a:r>
              <a:rPr lang="en-US" i="1" dirty="0" smtClean="0"/>
              <a:t>f(capital </a:t>
            </a:r>
            <a:r>
              <a:rPr lang="en-US" i="1" dirty="0"/>
              <a:t>productivity, capital intensity, price effects</a:t>
            </a:r>
            <a:r>
              <a:rPr lang="en-US" i="1" dirty="0" smtClean="0"/>
              <a:t>)</a:t>
            </a:r>
            <a:br>
              <a:rPr lang="en-US" i="1" dirty="0" smtClean="0"/>
            </a:br>
            <a:r>
              <a:rPr lang="en-US" dirty="0"/>
              <a:t/>
            </a:r>
            <a:br>
              <a:rPr lang="en-US" dirty="0"/>
            </a:br>
            <a:endParaRPr lang="en-GB" dirty="0"/>
          </a:p>
        </p:txBody>
      </p:sp>
      <p:sp>
        <p:nvSpPr>
          <p:cNvPr id="4" name="Date Placeholder 3"/>
          <p:cNvSpPr>
            <a:spLocks noGrp="1"/>
          </p:cNvSpPr>
          <p:nvPr>
            <p:ph type="dt" sz="half" idx="10"/>
          </p:nvPr>
        </p:nvSpPr>
        <p:spPr/>
        <p:txBody>
          <a:bodyPr/>
          <a:lstStyle/>
          <a:p>
            <a:pPr>
              <a:defRPr/>
            </a:pPr>
            <a:r>
              <a:rPr lang="en-US" altLang="en-US" smtClean="0"/>
              <a:t>jan drahokoupil © etui (2016)</a:t>
            </a:r>
            <a:endParaRPr lang="en-GB" altLang="en-US"/>
          </a:p>
        </p:txBody>
      </p:sp>
      <p:sp>
        <p:nvSpPr>
          <p:cNvPr id="5" name="Footer Placeholder 4"/>
          <p:cNvSpPr>
            <a:spLocks noGrp="1"/>
          </p:cNvSpPr>
          <p:nvPr>
            <p:ph type="ftr" sz="quarter" idx="11"/>
          </p:nvPr>
        </p:nvSpPr>
        <p:spPr/>
        <p:txBody>
          <a:bodyPr/>
          <a:lstStyle/>
          <a:p>
            <a:pPr>
              <a:defRPr/>
            </a:pPr>
            <a:r>
              <a:rPr lang="en-GB" altLang="en-US" smtClean="0"/>
              <a:t>wages in eastern europe</a:t>
            </a:r>
            <a:endParaRPr lang="en-GB" altLang="en-US"/>
          </a:p>
        </p:txBody>
      </p:sp>
      <p:sp>
        <p:nvSpPr>
          <p:cNvPr id="6" name="Slide Number Placeholder 5"/>
          <p:cNvSpPr>
            <a:spLocks noGrp="1"/>
          </p:cNvSpPr>
          <p:nvPr>
            <p:ph type="sldNum" sz="quarter" idx="12"/>
          </p:nvPr>
        </p:nvSpPr>
        <p:spPr/>
        <p:txBody>
          <a:bodyPr/>
          <a:lstStyle/>
          <a:p>
            <a:fld id="{AF7D5001-A9BA-B247-AC8E-5971448486D7}" type="slidenum">
              <a:rPr lang="en-GB" altLang="en-US" smtClean="0"/>
              <a:pPr/>
              <a:t>8</a:t>
            </a:fld>
            <a:endParaRPr lang="en-GB" altLang="en-US"/>
          </a:p>
        </p:txBody>
      </p:sp>
      <p:graphicFrame>
        <p:nvGraphicFramePr>
          <p:cNvPr id="8" name="Chart 7"/>
          <p:cNvGraphicFramePr>
            <a:graphicFrameLocks/>
          </p:cNvGraphicFramePr>
          <p:nvPr>
            <p:extLst>
              <p:ext uri="{D42A27DB-BD31-4B8C-83A1-F6EECF244321}">
                <p14:modId xmlns:p14="http://schemas.microsoft.com/office/powerpoint/2010/main" val="2175319252"/>
              </p:ext>
            </p:extLst>
          </p:nvPr>
        </p:nvGraphicFramePr>
        <p:xfrm>
          <a:off x="0" y="1196752"/>
          <a:ext cx="9144000" cy="518457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rot="16200000">
            <a:off x="-721404" y="5422430"/>
            <a:ext cx="2376263" cy="261610"/>
          </a:xfrm>
          <a:prstGeom prst="rect">
            <a:avLst/>
          </a:prstGeom>
          <a:noFill/>
        </p:spPr>
        <p:txBody>
          <a:bodyPr wrap="square" rtlCol="0">
            <a:spAutoFit/>
          </a:bodyPr>
          <a:lstStyle/>
          <a:p>
            <a:r>
              <a:rPr lang="en-GB" sz="1100" dirty="0"/>
              <a:t>wage gap in </a:t>
            </a:r>
            <a:r>
              <a:rPr lang="en-GB" sz="1100" dirty="0" smtClean="0"/>
              <a:t>% to </a:t>
            </a:r>
            <a:r>
              <a:rPr lang="en-GB" sz="1100" dirty="0"/>
              <a:t>equilibrium</a:t>
            </a:r>
          </a:p>
        </p:txBody>
      </p:sp>
      <p:sp>
        <p:nvSpPr>
          <p:cNvPr id="10" name="Rectangle 9"/>
          <p:cNvSpPr/>
          <p:nvPr/>
        </p:nvSpPr>
        <p:spPr>
          <a:xfrm>
            <a:off x="4511727" y="3244334"/>
            <a:ext cx="248786"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1954943571"/>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ltLang="en-US" smtClean="0"/>
              <a:t>jan drahokoupil © etui (2016)</a:t>
            </a:r>
            <a:endParaRPr lang="en-GB" altLang="en-US"/>
          </a:p>
        </p:txBody>
      </p:sp>
      <p:sp>
        <p:nvSpPr>
          <p:cNvPr id="3" name="Footer Placeholder 2"/>
          <p:cNvSpPr>
            <a:spLocks noGrp="1"/>
          </p:cNvSpPr>
          <p:nvPr>
            <p:ph type="ftr" sz="quarter" idx="11"/>
          </p:nvPr>
        </p:nvSpPr>
        <p:spPr/>
        <p:txBody>
          <a:bodyPr/>
          <a:lstStyle/>
          <a:p>
            <a:pPr>
              <a:defRPr/>
            </a:pPr>
            <a:r>
              <a:rPr lang="en-GB" altLang="en-US" smtClean="0"/>
              <a:t>wages in eastern europe</a:t>
            </a:r>
            <a:endParaRPr lang="en-GB" altLang="en-US"/>
          </a:p>
        </p:txBody>
      </p:sp>
      <p:sp>
        <p:nvSpPr>
          <p:cNvPr id="4" name="Slide Number Placeholder 3"/>
          <p:cNvSpPr>
            <a:spLocks noGrp="1"/>
          </p:cNvSpPr>
          <p:nvPr>
            <p:ph type="sldNum" sz="quarter" idx="12"/>
          </p:nvPr>
        </p:nvSpPr>
        <p:spPr/>
        <p:txBody>
          <a:bodyPr/>
          <a:lstStyle/>
          <a:p>
            <a:fld id="{EACC074D-AA34-CE43-9214-C87493EFEC9D}" type="slidenum">
              <a:rPr lang="en-GB" altLang="en-US" smtClean="0"/>
              <a:pPr/>
              <a:t>9</a:t>
            </a:fld>
            <a:endParaRPr lang="en-GB" altLang="en-US"/>
          </a:p>
        </p:txBody>
      </p:sp>
      <p:pic>
        <p:nvPicPr>
          <p:cNvPr id="5" name="Immagine 1"/>
          <p:cNvPicPr/>
          <p:nvPr/>
        </p:nvPicPr>
        <p:blipFill>
          <a:blip r:embed="rId3" cstate="print"/>
          <a:srcRect/>
          <a:stretch>
            <a:fillRect/>
          </a:stretch>
        </p:blipFill>
        <p:spPr bwMode="auto">
          <a:xfrm>
            <a:off x="179512" y="33536"/>
            <a:ext cx="7056784" cy="6824464"/>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1935080964"/>
      </p:ext>
    </p:extLst>
  </p:cSld>
  <p:clrMapOvr>
    <a:masterClrMapping/>
  </p:clrMapOvr>
  <p:transition>
    <p:wipe dir="r"/>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a1d9ea517451203f71b36a7ef4738f31031bc"/>
</p:tagLst>
</file>

<file path=ppt/theme/theme1.xml><?xml version="1.0" encoding="utf-8"?>
<a:theme xmlns:a="http://schemas.openxmlformats.org/drawingml/2006/main" name="ETUI_Onscreen">
  <a:themeElements>
    <a:clrScheme name="ETUI_Onscreen 3">
      <a:dk1>
        <a:srgbClr val="000000"/>
      </a:dk1>
      <a:lt1>
        <a:srgbClr val="FFFFFF"/>
      </a:lt1>
      <a:dk2>
        <a:srgbClr val="FFFFFF"/>
      </a:dk2>
      <a:lt2>
        <a:srgbClr val="808080"/>
      </a:lt2>
      <a:accent1>
        <a:srgbClr val="B5DAD2"/>
      </a:accent1>
      <a:accent2>
        <a:srgbClr val="0D776E"/>
      </a:accent2>
      <a:accent3>
        <a:srgbClr val="FFFFFF"/>
      </a:accent3>
      <a:accent4>
        <a:srgbClr val="000000"/>
      </a:accent4>
      <a:accent5>
        <a:srgbClr val="D7EAE5"/>
      </a:accent5>
      <a:accent6>
        <a:srgbClr val="0B6B63"/>
      </a:accent6>
      <a:hlink>
        <a:srgbClr val="23423A"/>
      </a:hlink>
      <a:folHlink>
        <a:srgbClr val="21423A"/>
      </a:folHlink>
    </a:clrScheme>
    <a:fontScheme name="ETUI_Onscre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AAD3F1">
            <a:alpha val="25000"/>
          </a:srgbClr>
        </a:solidFill>
        <a:ln w="3175" cap="flat" cmpd="sng" algn="ctr">
          <a:solidFill>
            <a:srgbClr val="60A9D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ctr" anchorCtr="0"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AAD3F1">
            <a:alpha val="25000"/>
          </a:srgbClr>
        </a:solidFill>
        <a:ln w="3175" cap="flat" cmpd="sng" algn="ctr">
          <a:solidFill>
            <a:srgbClr val="60A9D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ctr" anchorCtr="0"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ETUI_Onscreen 1">
        <a:dk1>
          <a:srgbClr val="000000"/>
        </a:dk1>
        <a:lt1>
          <a:srgbClr val="FFFFFF"/>
        </a:lt1>
        <a:dk2>
          <a:srgbClr val="FFFFFF"/>
        </a:dk2>
        <a:lt2>
          <a:srgbClr val="808080"/>
        </a:lt2>
        <a:accent1>
          <a:srgbClr val="C2C2A0"/>
        </a:accent1>
        <a:accent2>
          <a:srgbClr val="9A996E"/>
        </a:accent2>
        <a:accent3>
          <a:srgbClr val="FFFFFF"/>
        </a:accent3>
        <a:accent4>
          <a:srgbClr val="000000"/>
        </a:accent4>
        <a:accent5>
          <a:srgbClr val="DDDDCD"/>
        </a:accent5>
        <a:accent6>
          <a:srgbClr val="8B8A63"/>
        </a:accent6>
        <a:hlink>
          <a:srgbClr val="4F4C25"/>
        </a:hlink>
        <a:folHlink>
          <a:srgbClr val="4F4C25"/>
        </a:folHlink>
      </a:clrScheme>
      <a:clrMap bg1="lt1" tx1="dk1" bg2="lt2" tx2="dk2" accent1="accent1" accent2="accent2" accent3="accent3" accent4="accent4" accent5="accent5" accent6="accent6" hlink="hlink" folHlink="folHlink"/>
    </a:extraClrScheme>
    <a:extraClrScheme>
      <a:clrScheme name="ETUI_Onscreen 2">
        <a:dk1>
          <a:srgbClr val="000000"/>
        </a:dk1>
        <a:lt1>
          <a:srgbClr val="FFFFFF"/>
        </a:lt1>
        <a:dk2>
          <a:srgbClr val="FFFFFF"/>
        </a:dk2>
        <a:lt2>
          <a:srgbClr val="808080"/>
        </a:lt2>
        <a:accent1>
          <a:srgbClr val="C4D9E4"/>
        </a:accent1>
        <a:accent2>
          <a:srgbClr val="9EC3DE"/>
        </a:accent2>
        <a:accent3>
          <a:srgbClr val="FFFFFF"/>
        </a:accent3>
        <a:accent4>
          <a:srgbClr val="000000"/>
        </a:accent4>
        <a:accent5>
          <a:srgbClr val="DEE9EF"/>
        </a:accent5>
        <a:accent6>
          <a:srgbClr val="8FB0C9"/>
        </a:accent6>
        <a:hlink>
          <a:srgbClr val="003F72"/>
        </a:hlink>
        <a:folHlink>
          <a:srgbClr val="003F72"/>
        </a:folHlink>
      </a:clrScheme>
      <a:clrMap bg1="lt1" tx1="dk1" bg2="lt2" tx2="dk2" accent1="accent1" accent2="accent2" accent3="accent3" accent4="accent4" accent5="accent5" accent6="accent6" hlink="hlink" folHlink="folHlink"/>
    </a:extraClrScheme>
    <a:extraClrScheme>
      <a:clrScheme name="ETUI_Onscreen 3">
        <a:dk1>
          <a:srgbClr val="000000"/>
        </a:dk1>
        <a:lt1>
          <a:srgbClr val="FFFFFF"/>
        </a:lt1>
        <a:dk2>
          <a:srgbClr val="FFFFFF"/>
        </a:dk2>
        <a:lt2>
          <a:srgbClr val="808080"/>
        </a:lt2>
        <a:accent1>
          <a:srgbClr val="B5DAD2"/>
        </a:accent1>
        <a:accent2>
          <a:srgbClr val="0D776E"/>
        </a:accent2>
        <a:accent3>
          <a:srgbClr val="FFFFFF"/>
        </a:accent3>
        <a:accent4>
          <a:srgbClr val="000000"/>
        </a:accent4>
        <a:accent5>
          <a:srgbClr val="D7EAE5"/>
        </a:accent5>
        <a:accent6>
          <a:srgbClr val="0B6B63"/>
        </a:accent6>
        <a:hlink>
          <a:srgbClr val="23423A"/>
        </a:hlink>
        <a:folHlink>
          <a:srgbClr val="21423A"/>
        </a:folHlink>
      </a:clrScheme>
      <a:clrMap bg1="lt1" tx1="dk1" bg2="lt2" tx2="dk2" accent1="accent1" accent2="accent2" accent3="accent3" accent4="accent4" accent5="accent5" accent6="accent6" hlink="hlink" folHlink="folHlink"/>
    </a:extraClrScheme>
    <a:extraClrScheme>
      <a:clrScheme name="ETUI_Onscreen 4">
        <a:dk1>
          <a:srgbClr val="000000"/>
        </a:dk1>
        <a:lt1>
          <a:srgbClr val="FFFFFF"/>
        </a:lt1>
        <a:dk2>
          <a:srgbClr val="FFFFFF"/>
        </a:dk2>
        <a:lt2>
          <a:srgbClr val="808080"/>
        </a:lt2>
        <a:accent1>
          <a:srgbClr val="B5B6B3"/>
        </a:accent1>
        <a:accent2>
          <a:srgbClr val="6C6F70"/>
        </a:accent2>
        <a:accent3>
          <a:srgbClr val="FFFFFF"/>
        </a:accent3>
        <a:accent4>
          <a:srgbClr val="000000"/>
        </a:accent4>
        <a:accent5>
          <a:srgbClr val="D7D7D6"/>
        </a:accent5>
        <a:accent6>
          <a:srgbClr val="616465"/>
        </a:accent6>
        <a:hlink>
          <a:srgbClr val="FF6319"/>
        </a:hlink>
        <a:folHlink>
          <a:srgbClr val="FF6319"/>
        </a:folHlink>
      </a:clrScheme>
      <a:clrMap bg1="lt1" tx1="dk1" bg2="lt2" tx2="dk2" accent1="accent1" accent2="accent2" accent3="accent3" accent4="accent4" accent5="accent5" accent6="accent6" hlink="hlink" folHlink="folHlink"/>
    </a:extraClrScheme>
    <a:extraClrScheme>
      <a:clrScheme name="ETUI_Onscreen 5">
        <a:dk1>
          <a:srgbClr val="000000"/>
        </a:dk1>
        <a:lt1>
          <a:srgbClr val="FFFFFF"/>
        </a:lt1>
        <a:dk2>
          <a:srgbClr val="FFFFFF"/>
        </a:dk2>
        <a:lt2>
          <a:srgbClr val="808080"/>
        </a:lt2>
        <a:accent1>
          <a:srgbClr val="BBE7E6"/>
        </a:accent1>
        <a:accent2>
          <a:srgbClr val="009AA6"/>
        </a:accent2>
        <a:accent3>
          <a:srgbClr val="FFFFFF"/>
        </a:accent3>
        <a:accent4>
          <a:srgbClr val="000000"/>
        </a:accent4>
        <a:accent5>
          <a:srgbClr val="DAF1F0"/>
        </a:accent5>
        <a:accent6>
          <a:srgbClr val="008B96"/>
        </a:accent6>
        <a:hlink>
          <a:srgbClr val="4D5357"/>
        </a:hlink>
        <a:folHlink>
          <a:srgbClr val="4D5357"/>
        </a:folHlink>
      </a:clrScheme>
      <a:clrMap bg1="lt1" tx1="dk1" bg2="lt2" tx2="dk2" accent1="accent1" accent2="accent2" accent3="accent3" accent4="accent4" accent5="accent5" accent6="accent6" hlink="hlink" folHlink="folHlink"/>
    </a:extraClrScheme>
    <a:extraClrScheme>
      <a:clrScheme name="ETUI_Onscreen 6">
        <a:dk1>
          <a:srgbClr val="000000"/>
        </a:dk1>
        <a:lt1>
          <a:srgbClr val="FFFFFF"/>
        </a:lt1>
        <a:dk2>
          <a:srgbClr val="FFFFFF"/>
        </a:dk2>
        <a:lt2>
          <a:srgbClr val="808080"/>
        </a:lt2>
        <a:accent1>
          <a:srgbClr val="EBCAB8"/>
        </a:accent1>
        <a:accent2>
          <a:srgbClr val="D52B1E"/>
        </a:accent2>
        <a:accent3>
          <a:srgbClr val="FFFFFF"/>
        </a:accent3>
        <a:accent4>
          <a:srgbClr val="000000"/>
        </a:accent4>
        <a:accent5>
          <a:srgbClr val="F3E1D8"/>
        </a:accent5>
        <a:accent6>
          <a:srgbClr val="C1261A"/>
        </a:accent6>
        <a:hlink>
          <a:srgbClr val="673327"/>
        </a:hlink>
        <a:folHlink>
          <a:srgbClr val="673327"/>
        </a:folHlink>
      </a:clrScheme>
      <a:clrMap bg1="lt1" tx1="dk1" bg2="lt2" tx2="dk2" accent1="accent1" accent2="accent2" accent3="accent3" accent4="accent4" accent5="accent5" accent6="accent6" hlink="hlink" folHlink="folHlink"/>
    </a:extraClrScheme>
    <a:extraClrScheme>
      <a:clrScheme name="ETUI_Onscreen 7">
        <a:dk1>
          <a:srgbClr val="000000"/>
        </a:dk1>
        <a:lt1>
          <a:srgbClr val="FFFFFF"/>
        </a:lt1>
        <a:dk2>
          <a:srgbClr val="FFFFFF"/>
        </a:dk2>
        <a:lt2>
          <a:srgbClr val="808080"/>
        </a:lt2>
        <a:accent1>
          <a:srgbClr val="BED600"/>
        </a:accent1>
        <a:accent2>
          <a:srgbClr val="009FDA"/>
        </a:accent2>
        <a:accent3>
          <a:srgbClr val="FFFFFF"/>
        </a:accent3>
        <a:accent4>
          <a:srgbClr val="000000"/>
        </a:accent4>
        <a:accent5>
          <a:srgbClr val="DBE8AA"/>
        </a:accent5>
        <a:accent6>
          <a:srgbClr val="0090C5"/>
        </a:accent6>
        <a:hlink>
          <a:srgbClr val="83847A"/>
        </a:hlink>
        <a:folHlink>
          <a:srgbClr val="83847A"/>
        </a:folHlink>
      </a:clrScheme>
      <a:clrMap bg1="lt1" tx1="dk1" bg2="lt2" tx2="dk2" accent1="accent1" accent2="accent2" accent3="accent3" accent4="accent4" accent5="accent5" accent6="accent6" hlink="hlink" folHlink="folHlink"/>
    </a:extraClrScheme>
    <a:extraClrScheme>
      <a:clrScheme name="ETUI_Onscreen 8">
        <a:dk1>
          <a:srgbClr val="000000"/>
        </a:dk1>
        <a:lt1>
          <a:srgbClr val="FFFFFF"/>
        </a:lt1>
        <a:dk2>
          <a:srgbClr val="FFFFFF"/>
        </a:dk2>
        <a:lt2>
          <a:srgbClr val="808080"/>
        </a:lt2>
        <a:accent1>
          <a:srgbClr val="B8CF95"/>
        </a:accent1>
        <a:accent2>
          <a:srgbClr val="69923A"/>
        </a:accent2>
        <a:accent3>
          <a:srgbClr val="FFFFFF"/>
        </a:accent3>
        <a:accent4>
          <a:srgbClr val="000000"/>
        </a:accent4>
        <a:accent5>
          <a:srgbClr val="D8E4C8"/>
        </a:accent5>
        <a:accent6>
          <a:srgbClr val="5E8434"/>
        </a:accent6>
        <a:hlink>
          <a:srgbClr val="C966CD"/>
        </a:hlink>
        <a:folHlink>
          <a:srgbClr val="C966CD"/>
        </a:folHlink>
      </a:clrScheme>
      <a:clrMap bg1="lt1" tx1="dk1" bg2="lt2" tx2="dk2" accent1="accent1" accent2="accent2" accent3="accent3" accent4="accent4" accent5="accent5" accent6="accent6" hlink="hlink" folHlink="folHlink"/>
    </a:extraClrScheme>
    <a:extraClrScheme>
      <a:clrScheme name="ETUI_Onscreen 9">
        <a:dk1>
          <a:srgbClr val="000000"/>
        </a:dk1>
        <a:lt1>
          <a:srgbClr val="FFFFFF"/>
        </a:lt1>
        <a:dk2>
          <a:srgbClr val="FFFFFF"/>
        </a:dk2>
        <a:lt2>
          <a:srgbClr val="808080"/>
        </a:lt2>
        <a:accent1>
          <a:srgbClr val="AACAE6"/>
        </a:accent1>
        <a:accent2>
          <a:srgbClr val="4B92DB"/>
        </a:accent2>
        <a:accent3>
          <a:srgbClr val="FFFFFF"/>
        </a:accent3>
        <a:accent4>
          <a:srgbClr val="000000"/>
        </a:accent4>
        <a:accent5>
          <a:srgbClr val="D2E1F0"/>
        </a:accent5>
        <a:accent6>
          <a:srgbClr val="4384C6"/>
        </a:accent6>
        <a:hlink>
          <a:srgbClr val="D2492B"/>
        </a:hlink>
        <a:folHlink>
          <a:srgbClr val="D2492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rahokoupil outsourcing challenge ChangingEmpl Glasgow" id="{343714E7-EFAF-4A4D-8DDA-33EE0ABDEE4A}" vid="{FF753BC2-2BA5-48F4-8F01-DD14D168B97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 animation pres3</Template>
  <TotalTime>900</TotalTime>
  <Words>1216</Words>
  <Application>Microsoft Office PowerPoint</Application>
  <PresentationFormat>On-screen Show (4:3)</PresentationFormat>
  <Paragraphs>197</Paragraphs>
  <Slides>14</Slides>
  <Notes>14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ETUI_Onscreen</vt:lpstr>
      <vt:lpstr>Are wages in Eastern Europe too low?</vt:lpstr>
      <vt:lpstr>Approaches</vt:lpstr>
      <vt:lpstr>Wage levels/GDP (figure by Chmelař)</vt:lpstr>
      <vt:lpstr>Another figure from Prague by Chmelař: Wage share</vt:lpstr>
      <vt:lpstr>Hence: private, adjusted wage share (Stockhammer)</vt:lpstr>
      <vt:lpstr>Private, adjusted wage share 2</vt:lpstr>
      <vt:lpstr>Adjusted wage share: manufacturing industry (Amex)</vt:lpstr>
      <vt:lpstr>EUR equilibrium wage levels/shares vs actual wages nominal f(labour productivity, equilibrium wage share) -&gt; real f(capital productivity, capital intensity, price effects)  </vt:lpstr>
      <vt:lpstr>PowerPoint Presentation</vt:lpstr>
      <vt:lpstr>PowerPoint Presentation</vt:lpstr>
      <vt:lpstr>PowerPoint Presentation</vt:lpstr>
      <vt:lpstr>Overcoming endogeneity and accounting fictions (EWCS): Task content, sectors, gender, educ, exper, autonomy etc.  </vt:lpstr>
      <vt:lpstr>Conclusions</vt:lpstr>
      <vt:lpstr>Conclusions 2</vt:lpstr>
    </vt:vector>
  </TitlesOfParts>
  <Company>ETUC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wages in Eastern Europe too low?</dc:title>
  <dc:creator>Drahokoupil, Jan</dc:creator>
  <cp:lastModifiedBy>Drahokoupil, Jan</cp:lastModifiedBy>
  <cp:revision>33</cp:revision>
  <dcterms:created xsi:type="dcterms:W3CDTF">2016-05-19T09:02:23Z</dcterms:created>
  <dcterms:modified xsi:type="dcterms:W3CDTF">2016-05-23T12:16:03Z</dcterms:modified>
</cp:coreProperties>
</file>